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0" r:id="rId4"/>
    <p:sldId id="265" r:id="rId5"/>
    <p:sldId id="266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8BD18C-DDDD-45AA-B460-35E739D35AE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9CD70E-1A59-4AAC-9B8A-0F4FB3C670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Friday’s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Review events of the following myths:  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err="1" smtClean="0"/>
              <a:t>Enuma</a:t>
            </a:r>
            <a:r>
              <a:rPr lang="en-US" dirty="0" smtClean="0"/>
              <a:t> </a:t>
            </a:r>
            <a:r>
              <a:rPr lang="en-US" dirty="0" err="1" smtClean="0"/>
              <a:t>Elish</a:t>
            </a:r>
            <a:endParaRPr lang="en-US" dirty="0" smtClean="0"/>
          </a:p>
          <a:p>
            <a:pPr marL="585216" lvl="1" indent="0">
              <a:buNone/>
            </a:pPr>
            <a:r>
              <a:rPr lang="en-US" dirty="0" smtClean="0"/>
              <a:t>What is created in the myth, and how?</a:t>
            </a:r>
          </a:p>
          <a:p>
            <a:pPr marL="585216" lvl="1" indent="0">
              <a:buNone/>
            </a:pPr>
            <a:r>
              <a:rPr lang="en-US" dirty="0" smtClean="0"/>
              <a:t>How does </a:t>
            </a:r>
            <a:r>
              <a:rPr lang="en-US" dirty="0" err="1" smtClean="0"/>
              <a:t>Marduk</a:t>
            </a:r>
            <a:r>
              <a:rPr lang="en-US" dirty="0" smtClean="0"/>
              <a:t> rise to power?</a:t>
            </a:r>
          </a:p>
          <a:p>
            <a:pPr marL="585216" lvl="1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Descent of Inanna</a:t>
            </a:r>
          </a:p>
          <a:p>
            <a:pPr marL="585216" lvl="1" indent="0">
              <a:buNone/>
            </a:pPr>
            <a:r>
              <a:rPr lang="en-US" dirty="0" smtClean="0"/>
              <a:t>Details of underworld</a:t>
            </a:r>
          </a:p>
          <a:p>
            <a:pPr marL="585216" lvl="1" indent="0">
              <a:buNone/>
            </a:pPr>
            <a:r>
              <a:rPr lang="en-US" dirty="0" smtClean="0"/>
              <a:t>Significance of Inanna; traits</a:t>
            </a:r>
          </a:p>
          <a:p>
            <a:pPr marL="585216" lvl="1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 Epic of Gilgamesh (</a:t>
            </a:r>
            <a:r>
              <a:rPr lang="en-US" dirty="0" err="1" smtClean="0"/>
              <a:t>Ch</a:t>
            </a:r>
            <a:r>
              <a:rPr lang="en-US" dirty="0"/>
              <a:t> </a:t>
            </a:r>
            <a:r>
              <a:rPr lang="en-US" dirty="0" smtClean="0"/>
              <a:t>1-5)</a:t>
            </a:r>
          </a:p>
          <a:p>
            <a:pPr marL="585216" lvl="1" indent="0">
              <a:buNone/>
            </a:pPr>
            <a:r>
              <a:rPr lang="en-US" dirty="0" smtClean="0"/>
              <a:t>Duality between Gilgamesh and Enkidu</a:t>
            </a:r>
          </a:p>
          <a:p>
            <a:pPr marL="585216" lvl="1" indent="0">
              <a:buNone/>
            </a:pPr>
            <a:r>
              <a:rPr lang="en-US" dirty="0" smtClean="0"/>
              <a:t>City v. Country</a:t>
            </a:r>
          </a:p>
          <a:p>
            <a:pPr marL="585216" lvl="1" indent="0">
              <a:buNone/>
            </a:pPr>
            <a:r>
              <a:rPr lang="en-US" dirty="0" smtClean="0"/>
              <a:t>Significance of Dreams</a:t>
            </a:r>
          </a:p>
          <a:p>
            <a:pPr marL="585216" lvl="1" indent="0">
              <a:buNone/>
            </a:pPr>
            <a:r>
              <a:rPr lang="en-US" dirty="0" smtClean="0"/>
              <a:t>Enkidu’s fate and its effect on Gilgamesh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0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Quest for 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CC"/>
                </a:solidFill>
              </a:rPr>
              <a:t>“Every agent acts either by nature or by intelligence.”</a:t>
            </a:r>
            <a:r>
              <a:rPr lang="en-US" b="1" dirty="0" smtClean="0">
                <a:solidFill>
                  <a:srgbClr val="FFFF99"/>
                </a:solidFill>
              </a:rPr>
              <a:t/>
            </a:r>
            <a:br>
              <a:rPr lang="en-US" b="1" dirty="0" smtClean="0">
                <a:solidFill>
                  <a:srgbClr val="FFFF99"/>
                </a:solidFill>
              </a:rPr>
            </a:br>
            <a:r>
              <a:rPr lang="en-US" b="1" dirty="0" smtClean="0">
                <a:solidFill>
                  <a:srgbClr val="FFFFCC"/>
                </a:solidFill>
              </a:rPr>
              <a:t>     </a:t>
            </a:r>
            <a:r>
              <a:rPr lang="en-US" sz="1600" b="1" dirty="0" smtClean="0">
                <a:solidFill>
                  <a:srgbClr val="FFFFCC"/>
                </a:solidFill>
              </a:rPr>
              <a:t>— St. Thomas Aquinas, “The End of Man” (13th 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Actions and Traits in Ch.3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1" y="2307371"/>
            <a:ext cx="2819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Enkidu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49394" y="2667000"/>
            <a:ext cx="2362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Gilgamesh</a:t>
            </a:r>
          </a:p>
          <a:p>
            <a:endParaRPr lang="en-US" sz="2400" dirty="0"/>
          </a:p>
          <a:p>
            <a:endParaRPr lang="en-US" sz="28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epic, Gilgamesh and Enkidu become friends who represent different sides of themselves (duality).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Thinking </a:t>
            </a:r>
            <a:r>
              <a:rPr lang="en-US" dirty="0"/>
              <a:t>back to the events of Ch. 3, recall the actions and traits of each character </a:t>
            </a:r>
            <a:r>
              <a:rPr lang="en-US" b="1" dirty="0"/>
              <a:t>as they prepare to battle </a:t>
            </a:r>
            <a:r>
              <a:rPr lang="en-US" b="1" dirty="0" err="1"/>
              <a:t>Humbaba</a:t>
            </a:r>
            <a:r>
              <a:rPr lang="en-US" dirty="0"/>
              <a:t>, the protector of the Cedar Forest.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Ch. 4, how are some characteristics swapped between characters?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275" y="4953000"/>
            <a:ext cx="2362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Gilgamesh</a:t>
            </a:r>
          </a:p>
          <a:p>
            <a:endParaRPr lang="en-US" sz="2400" dirty="0"/>
          </a:p>
          <a:p>
            <a:endParaRPr lang="en-US" sz="28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4648200"/>
            <a:ext cx="2819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Enkidu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90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Actions and Traits in Ch.3 </a:t>
            </a:r>
          </a:p>
        </p:txBody>
      </p:sp>
      <p:pic>
        <p:nvPicPr>
          <p:cNvPr id="1026" name="Picture 2" descr="http://t2.gstatic.com/images?q=tbn:ANd9GcS78xzMha9GRPQD2cQESy4aEYvoNzSxIrcIvjcYAAOMR3CGgwi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083330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89072" y="1143000"/>
            <a:ext cx="281939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Enkidu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Wild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Kind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Weakened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Afraid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Cries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Reluctant </a:t>
            </a: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Good judgment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Avoids danger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Instinctual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Mysterious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Compromising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Emotional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442544"/>
            <a:ext cx="23622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Gilgamesh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Brutal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Selfish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Beds </a:t>
            </a:r>
            <a:r>
              <a:rPr lang="en-US" sz="2400" dirty="0"/>
              <a:t>women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Demands attention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Overbearing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Poor judgment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Knocks down walls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Wants glory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Stubborn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Violent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endParaRPr lang="en-US" sz="28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in your 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lvl="0" indent="0">
              <a:buNone/>
            </a:pPr>
            <a:r>
              <a:rPr lang="en-US" dirty="0"/>
              <a:t>Thinking </a:t>
            </a:r>
            <a:r>
              <a:rPr lang="en-US" u="sng" dirty="0"/>
              <a:t>very stereotypically</a:t>
            </a:r>
            <a:r>
              <a:rPr lang="en-US" dirty="0"/>
              <a:t>, how do these two characteristics represent two sides of oneself? What do Gilgamesh’s traits and actions symbolize?  Enkidu’s?</a:t>
            </a:r>
          </a:p>
          <a:p>
            <a:pPr marL="137160" indent="0">
              <a:buNone/>
            </a:pPr>
            <a:r>
              <a:rPr lang="en-US" dirty="0"/>
              <a:t> </a:t>
            </a:r>
          </a:p>
          <a:p>
            <a:pPr marL="137160" indent="0">
              <a:buNone/>
            </a:pPr>
            <a:r>
              <a:rPr lang="en-US" dirty="0"/>
              <a:t> </a:t>
            </a:r>
            <a:r>
              <a:rPr lang="en-US" dirty="0" smtClean="0"/>
              <a:t>How </a:t>
            </a:r>
            <a:r>
              <a:rPr lang="en-US" dirty="0"/>
              <a:t>might these characteristics represent the Sumerians’ views of city v. country? Which do you believe they valued more?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248400" cy="5013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Gilgamesh insists on killing Humbaba, a monster who protects Cedar Forest</a:t>
            </a:r>
          </a:p>
          <a:p>
            <a:r>
              <a:rPr lang="en-US" dirty="0" smtClean="0"/>
              <a:t>Humbaba represents evil, but we never see him doing anything evil to anyone.  </a:t>
            </a:r>
          </a:p>
          <a:p>
            <a:pPr lvl="1"/>
            <a:r>
              <a:rPr lang="en-US" dirty="0" smtClean="0"/>
              <a:t>To Sumerians/ Babylonians, Humbaba= ritual sacrifices gone wrong</a:t>
            </a:r>
          </a:p>
          <a:p>
            <a:pPr lvl="1"/>
            <a:r>
              <a:rPr lang="en-US" dirty="0" smtClean="0"/>
              <a:t>Represents the fearful side of nature (feminine side)</a:t>
            </a:r>
          </a:p>
          <a:p>
            <a:pPr lvl="2"/>
            <a:r>
              <a:rPr lang="en-US" dirty="0" smtClean="0"/>
              <a:t>The things we wish we could do without</a:t>
            </a:r>
          </a:p>
          <a:p>
            <a:pPr lvl="3"/>
            <a:r>
              <a:rPr lang="en-US" dirty="0" smtClean="0"/>
              <a:t>Death</a:t>
            </a:r>
          </a:p>
          <a:p>
            <a:pPr lvl="3"/>
            <a:r>
              <a:rPr lang="en-US" dirty="0" smtClean="0"/>
              <a:t>Natural Disasters</a:t>
            </a:r>
          </a:p>
          <a:p>
            <a:pPr lvl="3"/>
            <a:r>
              <a:rPr lang="en-US" dirty="0" smtClean="0"/>
              <a:t>Dangerous animals</a:t>
            </a:r>
            <a:endParaRPr lang="en-US" dirty="0"/>
          </a:p>
        </p:txBody>
      </p:sp>
      <p:pic>
        <p:nvPicPr>
          <p:cNvPr id="1026" name="Picture 2" descr="http://t1.gstatic.com/images?q=tbn:ANd9GcTsZmMXAbsEcPWKeB12C_27AwwazE6DW96gK87KPEYkGZRxOI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00055"/>
            <a:ext cx="245883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Obp5E8gVM7PrMKXD5FNeeTb_MD_YaoM7ZmDNa9YvKHLm1JzCR4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17" y="762000"/>
            <a:ext cx="13716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2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Gilgamesh’s desire to kill Humbaba.   What do you think about Gilgamesh’s behavior and his ability to give and take in his relationship with Enkidu?</a:t>
            </a:r>
          </a:p>
          <a:p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7892</TotalTime>
  <Words>312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Friday’s Quiz</vt:lpstr>
      <vt:lpstr>The Quest for Self</vt:lpstr>
      <vt:lpstr>Actions and Traits in Ch.3 </vt:lpstr>
      <vt:lpstr>Actions and Traits in Ch.3 </vt:lpstr>
      <vt:lpstr>Answer in your groups:</vt:lpstr>
      <vt:lpstr>Humbaba</vt:lpstr>
      <vt:lpstr>Humbaba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Quest for Self</dc:title>
  <dc:creator>carlsonkelly</dc:creator>
  <cp:lastModifiedBy>juzwikcrystal</cp:lastModifiedBy>
  <cp:revision>48</cp:revision>
  <dcterms:created xsi:type="dcterms:W3CDTF">2012-11-12T21:08:12Z</dcterms:created>
  <dcterms:modified xsi:type="dcterms:W3CDTF">2018-05-01T13:59:21Z</dcterms:modified>
</cp:coreProperties>
</file>