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67" r:id="rId14"/>
    <p:sldId id="268" r:id="rId15"/>
    <p:sldId id="269" r:id="rId16"/>
    <p:sldId id="270" r:id="rId17"/>
    <p:sldId id="27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2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FE8C6E6-1A8E-453C-94F9-2A5239B971AE}" type="datetimeFigureOut">
              <a:rPr lang="en-US" smtClean="0"/>
              <a:t>4/8/2019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64B5CB3-A85E-42FF-AD95-29D5CC05ED4D}" type="slidenum">
              <a:rPr lang="en-US" smtClean="0"/>
              <a:t>‹#›</a:t>
            </a:fld>
            <a:endParaRPr lang="en-US"/>
          </a:p>
        </p:txBody>
      </p:sp>
    </p:spTree>
    <p:extLst>
      <p:ext uri="{BB962C8B-B14F-4D97-AF65-F5344CB8AC3E}">
        <p14:creationId xmlns:p14="http://schemas.microsoft.com/office/powerpoint/2010/main" val="42498599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4E884DE-DC28-4702-9673-FC064AFEC913}" type="datetimeFigureOut">
              <a:rPr lang="en-US" smtClean="0"/>
              <a:pPr/>
              <a:t>4/8/2019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525E420-B363-4C6B-8CDB-4443625D04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E884DE-DC28-4702-9673-FC064AFEC913}"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5E420-B363-4C6B-8CDB-4443625D04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E884DE-DC28-4702-9673-FC064AFEC913}"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5E420-B363-4C6B-8CDB-4443625D04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E884DE-DC28-4702-9673-FC064AFEC913}"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5E420-B363-4C6B-8CDB-4443625D04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4E884DE-DC28-4702-9673-FC064AFEC913}"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5E420-B363-4C6B-8CDB-4443625D04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E884DE-DC28-4702-9673-FC064AFEC913}"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5E420-B363-4C6B-8CDB-4443625D04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E884DE-DC28-4702-9673-FC064AFEC913}" type="datetimeFigureOut">
              <a:rPr lang="en-US" smtClean="0"/>
              <a:pPr/>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5E420-B363-4C6B-8CDB-4443625D04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E884DE-DC28-4702-9673-FC064AFEC913}" type="datetimeFigureOut">
              <a:rPr lang="en-US" smtClean="0"/>
              <a:pPr/>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5E420-B363-4C6B-8CDB-4443625D04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884DE-DC28-4702-9673-FC064AFEC913}" type="datetimeFigureOut">
              <a:rPr lang="en-US" smtClean="0"/>
              <a:pPr/>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5E420-B363-4C6B-8CDB-4443625D04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E884DE-DC28-4702-9673-FC064AFEC913}"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5E420-B363-4C6B-8CDB-4443625D04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E884DE-DC28-4702-9673-FC064AFEC913}"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525E420-B363-4C6B-8CDB-4443625D040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E884DE-DC28-4702-9673-FC064AFEC913}" type="datetimeFigureOut">
              <a:rPr lang="en-US" smtClean="0"/>
              <a:pPr/>
              <a:t>4/8/2019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25E420-B363-4C6B-8CDB-4443625D040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7924800" cy="1295399"/>
          </a:xfrm>
        </p:spPr>
        <p:txBody>
          <a:bodyPr>
            <a:noAutofit/>
          </a:bodyPr>
          <a:lstStyle/>
          <a:p>
            <a:pPr algn="ctr"/>
            <a:r>
              <a:rPr lang="en-US" sz="4400" b="0" dirty="0" smtClean="0">
                <a:solidFill>
                  <a:schemeClr val="accent4">
                    <a:lumMod val="40000"/>
                    <a:lumOff val="60000"/>
                  </a:schemeClr>
                </a:solidFill>
                <a:latin typeface="Arial Black" pitchFamily="34" charset="0"/>
                <a:ea typeface="Batang" pitchFamily="18" charset="-127"/>
              </a:rPr>
              <a:t>The Gods and Goddesses of Greek Mythology</a:t>
            </a:r>
            <a:endParaRPr lang="en-US" sz="4400" b="0" dirty="0">
              <a:solidFill>
                <a:schemeClr val="accent4">
                  <a:lumMod val="40000"/>
                  <a:lumOff val="60000"/>
                </a:schemeClr>
              </a:solidFill>
              <a:latin typeface="Arial Black" pitchFamily="34" charset="0"/>
              <a:ea typeface="Batang" pitchFamily="18" charset="-127"/>
            </a:endParaRPr>
          </a:p>
        </p:txBody>
      </p:sp>
      <p:sp>
        <p:nvSpPr>
          <p:cNvPr id="3" name="Subtitle 2"/>
          <p:cNvSpPr>
            <a:spLocks noGrp="1"/>
          </p:cNvSpPr>
          <p:nvPr>
            <p:ph type="subTitle" idx="1"/>
          </p:nvPr>
        </p:nvSpPr>
        <p:spPr>
          <a:xfrm>
            <a:off x="914400" y="2286000"/>
            <a:ext cx="7467600" cy="3962400"/>
          </a:xfrm>
        </p:spPr>
        <p:txBody>
          <a:bodyPr/>
          <a:lstStyle/>
          <a:p>
            <a:endParaRPr lang="en-US" dirty="0"/>
          </a:p>
        </p:txBody>
      </p:sp>
      <p:pic>
        <p:nvPicPr>
          <p:cNvPr id="6" name="Picture 5" descr="Greek_Mt_Olympus.jpg"/>
          <p:cNvPicPr>
            <a:picLocks noChangeAspect="1"/>
          </p:cNvPicPr>
          <p:nvPr/>
        </p:nvPicPr>
        <p:blipFill>
          <a:blip r:embed="rId2" cstate="print"/>
          <a:stretch>
            <a:fillRect/>
          </a:stretch>
        </p:blipFill>
        <p:spPr>
          <a:xfrm>
            <a:off x="609600" y="1692659"/>
            <a:ext cx="8229600" cy="516502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underworld.jpg"/>
          <p:cNvPicPr>
            <a:picLocks noGrp="1" noChangeAspect="1"/>
          </p:cNvPicPr>
          <p:nvPr>
            <p:ph idx="1"/>
          </p:nvPr>
        </p:nvPicPr>
        <p:blipFill>
          <a:blip r:embed="rId2" cstate="print">
            <a:lum bright="-7000" contrast="41000"/>
          </a:blip>
          <a:stretch>
            <a:fillRect/>
          </a:stretch>
        </p:blipFill>
        <p:spPr>
          <a:xfrm>
            <a:off x="0" y="-1"/>
            <a:ext cx="9144000" cy="6867975"/>
          </a:xfrm>
        </p:spPr>
      </p:pic>
      <p:sp>
        <p:nvSpPr>
          <p:cNvPr id="2" name="Title 1"/>
          <p:cNvSpPr>
            <a:spLocks noGrp="1"/>
          </p:cNvSpPr>
          <p:nvPr>
            <p:ph type="title"/>
          </p:nvPr>
        </p:nvSpPr>
        <p:spPr>
          <a:xfrm>
            <a:off x="457200" y="228600"/>
            <a:ext cx="8229600" cy="1143000"/>
          </a:xfrm>
        </p:spPr>
        <p:txBody>
          <a:bodyPr>
            <a:normAutofit/>
          </a:bodyPr>
          <a:lstStyle/>
          <a:p>
            <a:pPr algn="ctr"/>
            <a:r>
              <a:rPr lang="en-US" sz="6000" b="1" dirty="0" smtClean="0">
                <a:solidFill>
                  <a:schemeClr val="bg1">
                    <a:lumMod val="85000"/>
                  </a:schemeClr>
                </a:solidFill>
                <a:latin typeface="Cambria Math" pitchFamily="18" charset="0"/>
                <a:ea typeface="Cambria Math" pitchFamily="18" charset="0"/>
              </a:rPr>
              <a:t>Persephone/Proserpine</a:t>
            </a:r>
            <a:endParaRPr lang="en-US" sz="6000" b="1" dirty="0">
              <a:solidFill>
                <a:schemeClr val="bg1">
                  <a:lumMod val="85000"/>
                </a:schemeClr>
              </a:solidFill>
              <a:latin typeface="Cambria Math" pitchFamily="18" charset="0"/>
              <a:ea typeface="Cambria Math" pitchFamily="18" charset="0"/>
            </a:endParaRPr>
          </a:p>
        </p:txBody>
      </p:sp>
      <p:pic>
        <p:nvPicPr>
          <p:cNvPr id="6" name="Picture 5" descr="Persephone_by_blackeri.jpg"/>
          <p:cNvPicPr>
            <a:picLocks noChangeAspect="1"/>
          </p:cNvPicPr>
          <p:nvPr/>
        </p:nvPicPr>
        <p:blipFill>
          <a:blip r:embed="rId3" cstate="print"/>
          <a:stretch>
            <a:fillRect/>
          </a:stretch>
        </p:blipFill>
        <p:spPr>
          <a:xfrm>
            <a:off x="5638800" y="2438400"/>
            <a:ext cx="2743200" cy="4114800"/>
          </a:xfrm>
          <a:prstGeom prst="rect">
            <a:avLst/>
          </a:prstGeom>
        </p:spPr>
      </p:pic>
      <p:sp>
        <p:nvSpPr>
          <p:cNvPr id="9" name="TextBox 8"/>
          <p:cNvSpPr txBox="1"/>
          <p:nvPr/>
        </p:nvSpPr>
        <p:spPr>
          <a:xfrm>
            <a:off x="228600" y="1524000"/>
            <a:ext cx="5638800" cy="3416320"/>
          </a:xfrm>
          <a:prstGeom prst="rect">
            <a:avLst/>
          </a:prstGeom>
          <a:noFill/>
        </p:spPr>
        <p:txBody>
          <a:bodyPr wrap="square" rtlCol="0">
            <a:spAutoFit/>
          </a:bodyPr>
          <a:lstStyle/>
          <a:p>
            <a:r>
              <a:rPr lang="en-US" sz="3600" b="1" dirty="0" smtClean="0">
                <a:solidFill>
                  <a:schemeClr val="bg1"/>
                </a:solidFill>
              </a:rPr>
              <a:t>Goddess of the Underworld</a:t>
            </a:r>
          </a:p>
          <a:p>
            <a:r>
              <a:rPr lang="en-US" sz="3600" b="1" dirty="0" smtClean="0">
                <a:solidFill>
                  <a:schemeClr val="bg1"/>
                </a:solidFill>
              </a:rPr>
              <a:t>Married to Hades</a:t>
            </a:r>
          </a:p>
          <a:p>
            <a:r>
              <a:rPr lang="en-US" sz="3600" b="1" dirty="0" smtClean="0">
                <a:solidFill>
                  <a:schemeClr val="bg1"/>
                </a:solidFill>
              </a:rPr>
              <a:t>Daughter of Demeter</a:t>
            </a:r>
          </a:p>
          <a:p>
            <a:r>
              <a:rPr lang="en-US" sz="3600" b="1" dirty="0" smtClean="0">
                <a:solidFill>
                  <a:schemeClr val="bg1"/>
                </a:solidFill>
              </a:rPr>
              <a:t>Associations with Pomegranate seeds</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es.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228600"/>
            <a:ext cx="8229600" cy="1143000"/>
          </a:xfrm>
        </p:spPr>
        <p:txBody>
          <a:bodyPr>
            <a:noAutofit/>
          </a:bodyPr>
          <a:lstStyle/>
          <a:p>
            <a:pPr algn="ctr"/>
            <a:r>
              <a:rPr lang="en-US" sz="7200" b="1" dirty="0" smtClean="0">
                <a:solidFill>
                  <a:srgbClr val="C00000"/>
                </a:solidFill>
                <a:latin typeface="Papyrus" pitchFamily="66" charset="0"/>
              </a:rPr>
              <a:t>Dionysus/Bacchus</a:t>
            </a:r>
            <a:endParaRPr lang="en-US" sz="7200" b="1" dirty="0">
              <a:solidFill>
                <a:srgbClr val="C00000"/>
              </a:solidFill>
              <a:latin typeface="Papyrus" pitchFamily="66" charset="0"/>
            </a:endParaRPr>
          </a:p>
        </p:txBody>
      </p:sp>
      <p:sp>
        <p:nvSpPr>
          <p:cNvPr id="3" name="Content Placeholder 2"/>
          <p:cNvSpPr>
            <a:spLocks noGrp="1"/>
          </p:cNvSpPr>
          <p:nvPr>
            <p:ph idx="1"/>
          </p:nvPr>
        </p:nvSpPr>
        <p:spPr>
          <a:xfrm>
            <a:off x="533400" y="1447800"/>
            <a:ext cx="8153400" cy="4876800"/>
          </a:xfrm>
        </p:spPr>
        <p:txBody>
          <a:bodyPr>
            <a:normAutofit/>
          </a:bodyPr>
          <a:lstStyle/>
          <a:p>
            <a:r>
              <a:rPr lang="en-US" sz="3200" b="1" dirty="0" smtClean="0">
                <a:solidFill>
                  <a:srgbClr val="C00000"/>
                </a:solidFill>
              </a:rPr>
              <a:t>God of wine</a:t>
            </a:r>
          </a:p>
          <a:p>
            <a:r>
              <a:rPr lang="en-US" sz="3200" b="1" dirty="0" smtClean="0">
                <a:solidFill>
                  <a:srgbClr val="C00000"/>
                </a:solidFill>
              </a:rPr>
              <a:t>Symbols: Grapes</a:t>
            </a:r>
            <a:endParaRPr lang="en-US" sz="3200" b="1" dirty="0">
              <a:solidFill>
                <a:srgbClr val="C00000"/>
              </a:solidFill>
            </a:endParaRPr>
          </a:p>
        </p:txBody>
      </p:sp>
      <p:pic>
        <p:nvPicPr>
          <p:cNvPr id="5" name="Picture 4" descr="dionysus_sized.jpg"/>
          <p:cNvPicPr>
            <a:picLocks noChangeAspect="1"/>
          </p:cNvPicPr>
          <p:nvPr/>
        </p:nvPicPr>
        <p:blipFill>
          <a:blip r:embed="rId3" cstate="print"/>
          <a:stretch>
            <a:fillRect/>
          </a:stretch>
        </p:blipFill>
        <p:spPr>
          <a:xfrm>
            <a:off x="4343400" y="1524000"/>
            <a:ext cx="4191475" cy="4953000"/>
          </a:xfrm>
          <a:prstGeom prst="rect">
            <a:avLst/>
          </a:prstGeom>
        </p:spPr>
      </p:pic>
      <p:pic>
        <p:nvPicPr>
          <p:cNvPr id="6146" name="Picture 2" descr="https://encrypted-tbn3.google.com/images?q=tbn:ANd9GcSabq0vv_0O66QFxFoVBLudqYgDWvbnRW8ZzvrR0aC3ucOUCTut"/>
          <p:cNvPicPr>
            <a:picLocks noChangeAspect="1" noChangeArrowheads="1"/>
          </p:cNvPicPr>
          <p:nvPr/>
        </p:nvPicPr>
        <p:blipFill>
          <a:blip r:embed="rId4" cstate="print"/>
          <a:srcRect/>
          <a:stretch>
            <a:fillRect/>
          </a:stretch>
        </p:blipFill>
        <p:spPr bwMode="auto">
          <a:xfrm>
            <a:off x="457200" y="3352800"/>
            <a:ext cx="3048000" cy="304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l.jpg"/>
          <p:cNvPicPr>
            <a:picLocks noChangeAspect="1"/>
          </p:cNvPicPr>
          <p:nvPr/>
        </p:nvPicPr>
        <p:blipFill>
          <a:blip r:embed="rId2" cstate="print">
            <a:lum bright="-12000" contrast="21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b="1" dirty="0" smtClean="0">
                <a:solidFill>
                  <a:srgbClr val="00B0F0"/>
                </a:solidFill>
                <a:latin typeface="Arial Black" pitchFamily="34" charset="0"/>
              </a:rPr>
              <a:t>Hades/Pluto</a:t>
            </a:r>
            <a:endParaRPr lang="en-US" b="1" dirty="0">
              <a:solidFill>
                <a:srgbClr val="00B0F0"/>
              </a:solidFill>
              <a:latin typeface="Arial Black" pitchFamily="34" charset="0"/>
            </a:endParaRPr>
          </a:p>
        </p:txBody>
      </p:sp>
      <p:sp>
        <p:nvSpPr>
          <p:cNvPr id="3" name="Content Placeholder 2"/>
          <p:cNvSpPr>
            <a:spLocks noGrp="1"/>
          </p:cNvSpPr>
          <p:nvPr>
            <p:ph idx="1"/>
          </p:nvPr>
        </p:nvSpPr>
        <p:spPr/>
        <p:txBody>
          <a:bodyPr>
            <a:normAutofit/>
          </a:bodyPr>
          <a:lstStyle/>
          <a:p>
            <a:r>
              <a:rPr lang="en-US" sz="4400" b="1" dirty="0" smtClean="0">
                <a:solidFill>
                  <a:srgbClr val="00B0F0"/>
                </a:solidFill>
              </a:rPr>
              <a:t>God of the Underworld</a:t>
            </a:r>
            <a:endParaRPr lang="en-US" sz="4400" b="1" dirty="0">
              <a:solidFill>
                <a:srgbClr val="00B0F0"/>
              </a:solidFill>
            </a:endParaRPr>
          </a:p>
        </p:txBody>
      </p:sp>
      <p:pic>
        <p:nvPicPr>
          <p:cNvPr id="5" name="Picture 4" descr="hades.jpg"/>
          <p:cNvPicPr>
            <a:picLocks noChangeAspect="1"/>
          </p:cNvPicPr>
          <p:nvPr/>
        </p:nvPicPr>
        <p:blipFill>
          <a:blip r:embed="rId3" cstate="print"/>
          <a:stretch>
            <a:fillRect/>
          </a:stretch>
        </p:blipFill>
        <p:spPr>
          <a:xfrm>
            <a:off x="5638800" y="2819400"/>
            <a:ext cx="2984500" cy="381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gedsandal_18063_lg.gif"/>
          <p:cNvPicPr>
            <a:picLocks noChangeAspect="1"/>
          </p:cNvPicPr>
          <p:nvPr/>
        </p:nvPicPr>
        <p:blipFill>
          <a:blip r:embed="rId2" cstate="print">
            <a:lum bright="63000" contrast="9000"/>
          </a:blip>
          <a:stretch>
            <a:fillRect/>
          </a:stretch>
        </p:blipFill>
        <p:spPr>
          <a:xfrm>
            <a:off x="27709" y="13856"/>
            <a:ext cx="9144000" cy="6858000"/>
          </a:xfrm>
          <a:prstGeom prst="rect">
            <a:avLst/>
          </a:prstGeom>
        </p:spPr>
      </p:pic>
      <p:sp>
        <p:nvSpPr>
          <p:cNvPr id="2" name="Title 1"/>
          <p:cNvSpPr>
            <a:spLocks noGrp="1"/>
          </p:cNvSpPr>
          <p:nvPr>
            <p:ph type="title"/>
          </p:nvPr>
        </p:nvSpPr>
        <p:spPr/>
        <p:txBody>
          <a:bodyPr/>
          <a:lstStyle/>
          <a:p>
            <a:r>
              <a:rPr lang="en-US" dirty="0" smtClean="0">
                <a:latin typeface="Arial Black" pitchFamily="34" charset="0"/>
              </a:rPr>
              <a:t>Hermes/Mercury</a:t>
            </a:r>
            <a:endParaRPr lang="en-US" dirty="0">
              <a:latin typeface="Arial Black" pitchFamily="34" charset="0"/>
            </a:endParaRPr>
          </a:p>
        </p:txBody>
      </p:sp>
      <p:sp>
        <p:nvSpPr>
          <p:cNvPr id="3" name="Content Placeholder 2"/>
          <p:cNvSpPr>
            <a:spLocks noGrp="1"/>
          </p:cNvSpPr>
          <p:nvPr>
            <p:ph idx="1"/>
          </p:nvPr>
        </p:nvSpPr>
        <p:spPr/>
        <p:txBody>
          <a:bodyPr>
            <a:normAutofit/>
          </a:bodyPr>
          <a:lstStyle/>
          <a:p>
            <a:r>
              <a:rPr lang="en-US" sz="3200" b="1" dirty="0" smtClean="0"/>
              <a:t>Messenger of the gods</a:t>
            </a:r>
          </a:p>
          <a:p>
            <a:r>
              <a:rPr lang="en-US" sz="3200" b="1" dirty="0" smtClean="0"/>
              <a:t>Winged boots</a:t>
            </a:r>
            <a:endParaRPr lang="en-US" sz="3200" b="1" dirty="0"/>
          </a:p>
        </p:txBody>
      </p:sp>
      <p:pic>
        <p:nvPicPr>
          <p:cNvPr id="5" name="Picture 4" descr="hermes.jpg"/>
          <p:cNvPicPr>
            <a:picLocks noChangeAspect="1"/>
          </p:cNvPicPr>
          <p:nvPr/>
        </p:nvPicPr>
        <p:blipFill>
          <a:blip r:embed="rId3" cstate="print"/>
          <a:stretch>
            <a:fillRect/>
          </a:stretch>
        </p:blipFill>
        <p:spPr>
          <a:xfrm>
            <a:off x="6165273" y="2133600"/>
            <a:ext cx="2971800" cy="358489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tjie-on-the-fire-foodinsouthafrica.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FF0000"/>
                </a:solidFill>
                <a:latin typeface="Arial Black" pitchFamily="34" charset="0"/>
              </a:rPr>
              <a:t>Hestia/Vesta</a:t>
            </a:r>
            <a:endParaRPr lang="en-US" dirty="0">
              <a:solidFill>
                <a:srgbClr val="FF0000"/>
              </a:solidFill>
              <a:latin typeface="Arial Black" pitchFamily="34" charset="0"/>
            </a:endParaRPr>
          </a:p>
        </p:txBody>
      </p:sp>
      <p:sp>
        <p:nvSpPr>
          <p:cNvPr id="3" name="Content Placeholder 2"/>
          <p:cNvSpPr>
            <a:spLocks noGrp="1"/>
          </p:cNvSpPr>
          <p:nvPr>
            <p:ph idx="1"/>
          </p:nvPr>
        </p:nvSpPr>
        <p:spPr/>
        <p:txBody>
          <a:bodyPr/>
          <a:lstStyle/>
          <a:p>
            <a:r>
              <a:rPr lang="en-US" dirty="0" smtClean="0">
                <a:solidFill>
                  <a:srgbClr val="FFFF00"/>
                </a:solidFill>
                <a:latin typeface="Arial Black" pitchFamily="34" charset="0"/>
              </a:rPr>
              <a:t>Goddess of the hearth and home</a:t>
            </a:r>
            <a:endParaRPr lang="en-US" dirty="0">
              <a:solidFill>
                <a:srgbClr val="FFFF00"/>
              </a:solidFill>
              <a:latin typeface="Arial Black" pitchFamily="34" charset="0"/>
            </a:endParaRPr>
          </a:p>
        </p:txBody>
      </p:sp>
      <p:pic>
        <p:nvPicPr>
          <p:cNvPr id="4" name="Picture 3" descr="hestia.jpg"/>
          <p:cNvPicPr>
            <a:picLocks noChangeAspect="1"/>
          </p:cNvPicPr>
          <p:nvPr/>
        </p:nvPicPr>
        <p:blipFill>
          <a:blip r:embed="rId3" cstate="print"/>
          <a:stretch>
            <a:fillRect/>
          </a:stretch>
        </p:blipFill>
        <p:spPr>
          <a:xfrm>
            <a:off x="0" y="2743200"/>
            <a:ext cx="2720339" cy="4114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ves.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ctr"/>
            <a:r>
              <a:rPr lang="en-US" sz="7200" b="1" dirty="0" smtClean="0">
                <a:solidFill>
                  <a:schemeClr val="accent5">
                    <a:lumMod val="60000"/>
                    <a:lumOff val="40000"/>
                  </a:schemeClr>
                </a:solidFill>
                <a:latin typeface="Papyrus" pitchFamily="66" charset="0"/>
              </a:rPr>
              <a:t>Poseidon/Neptune</a:t>
            </a:r>
            <a:endParaRPr lang="en-US" sz="7200" b="1" dirty="0">
              <a:solidFill>
                <a:schemeClr val="accent5">
                  <a:lumMod val="60000"/>
                  <a:lumOff val="40000"/>
                </a:schemeClr>
              </a:solidFill>
              <a:latin typeface="Papyrus" pitchFamily="66" charset="0"/>
            </a:endParaRPr>
          </a:p>
        </p:txBody>
      </p:sp>
      <p:sp>
        <p:nvSpPr>
          <p:cNvPr id="3" name="Content Placeholder 2"/>
          <p:cNvSpPr>
            <a:spLocks noGrp="1"/>
          </p:cNvSpPr>
          <p:nvPr>
            <p:ph idx="1"/>
          </p:nvPr>
        </p:nvSpPr>
        <p:spPr/>
        <p:txBody>
          <a:bodyPr/>
          <a:lstStyle/>
          <a:p>
            <a:r>
              <a:rPr lang="en-US" dirty="0" smtClean="0">
                <a:latin typeface="Arial Black" pitchFamily="34" charset="0"/>
              </a:rPr>
              <a:t>God of the sea</a:t>
            </a:r>
          </a:p>
          <a:p>
            <a:r>
              <a:rPr lang="en-US" dirty="0" smtClean="0">
                <a:latin typeface="Arial Black" pitchFamily="34" charset="0"/>
              </a:rPr>
              <a:t>Trident</a:t>
            </a:r>
            <a:endParaRPr lang="en-US" dirty="0">
              <a:latin typeface="Arial Black" pitchFamily="34" charset="0"/>
            </a:endParaRPr>
          </a:p>
        </p:txBody>
      </p:sp>
      <p:pic>
        <p:nvPicPr>
          <p:cNvPr id="4" name="Picture 2" descr="C:\Users\Jebus Christ\AppData\Local\Microsoft\Windows\Temporary Internet Files\Content.IE5\EVVXORN2\MCj04124980000[1].wmf"/>
          <p:cNvPicPr>
            <a:picLocks noChangeAspect="1" noChangeArrowheads="1"/>
          </p:cNvPicPr>
          <p:nvPr/>
        </p:nvPicPr>
        <p:blipFill>
          <a:blip r:embed="rId3" cstate="print"/>
          <a:srcRect/>
          <a:stretch>
            <a:fillRect/>
          </a:stretch>
        </p:blipFill>
        <p:spPr bwMode="auto">
          <a:xfrm>
            <a:off x="2895600" y="3811509"/>
            <a:ext cx="4015212" cy="3046491"/>
          </a:xfrm>
          <a:prstGeom prst="rect">
            <a:avLst/>
          </a:prstGeom>
          <a:noFill/>
        </p:spPr>
      </p:pic>
      <p:pic>
        <p:nvPicPr>
          <p:cNvPr id="5" name="Picture 3" descr="C:\Users\Jebus Christ\AppData\Local\Microsoft\Windows\Temporary Internet Files\Content.IE5\EVVXORN2\MCSY01438_0000[1].wmf"/>
          <p:cNvPicPr>
            <a:picLocks noChangeAspect="1" noChangeArrowheads="1"/>
          </p:cNvPicPr>
          <p:nvPr/>
        </p:nvPicPr>
        <p:blipFill>
          <a:blip r:embed="rId4" cstate="print"/>
          <a:srcRect/>
          <a:stretch>
            <a:fillRect/>
          </a:stretch>
        </p:blipFill>
        <p:spPr bwMode="auto">
          <a:xfrm>
            <a:off x="152400" y="3124200"/>
            <a:ext cx="1846174" cy="1458468"/>
          </a:xfrm>
          <a:prstGeom prst="rect">
            <a:avLst/>
          </a:prstGeom>
          <a:noFill/>
        </p:spPr>
      </p:pic>
      <p:pic>
        <p:nvPicPr>
          <p:cNvPr id="2051" name="Picture 3" descr="C:\Users\Jebus Christ\AppData\Local\Microsoft\Windows\Temporary Internet Files\Content.IE5\Y34NL38U\MCj02373730000[1].wmf"/>
          <p:cNvPicPr>
            <a:picLocks noChangeAspect="1" noChangeArrowheads="1"/>
          </p:cNvPicPr>
          <p:nvPr/>
        </p:nvPicPr>
        <p:blipFill>
          <a:blip r:embed="rId5" cstate="print"/>
          <a:srcRect/>
          <a:stretch>
            <a:fillRect/>
          </a:stretch>
        </p:blipFill>
        <p:spPr bwMode="auto">
          <a:xfrm>
            <a:off x="6781800" y="2922749"/>
            <a:ext cx="1848416" cy="18613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lcano.jpg"/>
          <p:cNvPicPr>
            <a:picLocks noChangeAspect="1"/>
          </p:cNvPicPr>
          <p:nvPr/>
        </p:nvPicPr>
        <p:blipFill>
          <a:blip r:embed="rId2" cstate="print"/>
          <a:stretch>
            <a:fillRect/>
          </a:stretch>
        </p:blipFill>
        <p:spPr>
          <a:xfrm>
            <a:off x="1"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FFFF00"/>
                </a:solidFill>
                <a:latin typeface="Arial Black" pitchFamily="34" charset="0"/>
              </a:rPr>
              <a:t>Hephaestus/Vulcan</a:t>
            </a:r>
            <a:endParaRPr lang="en-US" dirty="0">
              <a:solidFill>
                <a:srgbClr val="FFFF00"/>
              </a:solidFill>
              <a:latin typeface="Arial Black" pitchFamily="34" charset="0"/>
            </a:endParaRPr>
          </a:p>
        </p:txBody>
      </p:sp>
      <p:sp>
        <p:nvSpPr>
          <p:cNvPr id="3" name="Content Placeholder 2"/>
          <p:cNvSpPr>
            <a:spLocks noGrp="1"/>
          </p:cNvSpPr>
          <p:nvPr>
            <p:ph idx="1"/>
          </p:nvPr>
        </p:nvSpPr>
        <p:spPr/>
        <p:txBody>
          <a:bodyPr/>
          <a:lstStyle/>
          <a:p>
            <a:r>
              <a:rPr lang="en-US" b="1" dirty="0" smtClean="0">
                <a:solidFill>
                  <a:schemeClr val="bg1"/>
                </a:solidFill>
                <a:latin typeface="Arial Black" pitchFamily="34" charset="0"/>
              </a:rPr>
              <a:t>God of the forge, fire and volcanoes</a:t>
            </a:r>
            <a:endParaRPr lang="en-US" b="1" dirty="0">
              <a:solidFill>
                <a:schemeClr val="bg1"/>
              </a:solidFill>
              <a:latin typeface="Arial Black" pitchFamily="34" charset="0"/>
            </a:endParaRPr>
          </a:p>
        </p:txBody>
      </p:sp>
      <p:pic>
        <p:nvPicPr>
          <p:cNvPr id="5" name="Picture 4" descr="myths-hephaestus.jpg"/>
          <p:cNvPicPr>
            <a:picLocks noChangeAspect="1"/>
          </p:cNvPicPr>
          <p:nvPr/>
        </p:nvPicPr>
        <p:blipFill>
          <a:blip r:embed="rId3" cstate="print"/>
          <a:stretch>
            <a:fillRect/>
          </a:stretch>
        </p:blipFill>
        <p:spPr>
          <a:xfrm>
            <a:off x="5638800" y="2653880"/>
            <a:ext cx="3306365" cy="420412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dobe Caslon Pro Bold" pitchFamily="18" charset="0"/>
              </a:rPr>
              <a:t>Allusion</a:t>
            </a:r>
            <a:endParaRPr lang="en-US" b="1" dirty="0">
              <a:latin typeface="Adobe Caslon Pro Bold"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 </a:t>
            </a:r>
            <a:r>
              <a:rPr lang="en-US" dirty="0"/>
              <a:t>ALLUSION is a reference to an outside work. </a:t>
            </a:r>
            <a:endParaRPr lang="en-US" dirty="0" smtClean="0"/>
          </a:p>
          <a:p>
            <a:pPr marL="0" indent="0">
              <a:buNone/>
            </a:pPr>
            <a:r>
              <a:rPr lang="en-US" dirty="0"/>
              <a:t>	</a:t>
            </a:r>
            <a:r>
              <a:rPr lang="en-US" dirty="0" smtClean="0"/>
              <a:t>For </a:t>
            </a:r>
            <a:r>
              <a:rPr lang="en-US" dirty="0"/>
              <a:t>example, when a character on a TV show exclaims, </a:t>
            </a:r>
            <a:r>
              <a:rPr lang="en-US" dirty="0" smtClean="0"/>
              <a:t>	“</a:t>
            </a:r>
            <a:r>
              <a:rPr lang="en-US" dirty="0"/>
              <a:t>You astound me, Holmes!”, it is an allusion to The </a:t>
            </a:r>
            <a:r>
              <a:rPr lang="en-US" dirty="0" smtClean="0"/>
              <a:t>	Adventures </a:t>
            </a:r>
            <a:r>
              <a:rPr lang="en-US" dirty="0"/>
              <a:t>of Sherlock Holmes. </a:t>
            </a:r>
            <a:endParaRPr lang="en-US" dirty="0" smtClean="0"/>
          </a:p>
          <a:p>
            <a:pPr marL="0" indent="0">
              <a:buNone/>
            </a:pPr>
            <a:r>
              <a:rPr lang="en-US" dirty="0"/>
              <a:t>	</a:t>
            </a:r>
            <a:r>
              <a:rPr lang="en-US" dirty="0" smtClean="0"/>
              <a:t>On </a:t>
            </a:r>
            <a:r>
              <a:rPr lang="en-US" dirty="0"/>
              <a:t>a less literary level, if you stub your toe and yell, </a:t>
            </a:r>
            <a:r>
              <a:rPr lang="en-US" dirty="0" smtClean="0"/>
              <a:t>	“</a:t>
            </a:r>
            <a:r>
              <a:rPr lang="en-US" dirty="0" err="1"/>
              <a:t>D’oh</a:t>
            </a:r>
            <a:r>
              <a:rPr lang="en-US" dirty="0"/>
              <a:t>!”, you’re making an allusion to The Simpsons. </a:t>
            </a:r>
            <a:endParaRPr lang="en-US" dirty="0" smtClean="0"/>
          </a:p>
          <a:p>
            <a:pPr marL="0" indent="0">
              <a:buNone/>
            </a:pPr>
            <a:r>
              <a:rPr lang="en-US" dirty="0" smtClean="0"/>
              <a:t>An </a:t>
            </a:r>
            <a:r>
              <a:rPr lang="en-US" dirty="0"/>
              <a:t>allusion can be made to a book, a song, or a poem. Even visual allusions can be made to art or film. Movies that are parodies are filled with allusions. For them to be true parodies, they have to imitate (through allusion) the movies they are spoofing. It’s really much more complicated to explain than do. </a:t>
            </a:r>
          </a:p>
        </p:txBody>
      </p:sp>
    </p:spTree>
    <p:extLst>
      <p:ext uri="{BB962C8B-B14F-4D97-AF65-F5344CB8AC3E}">
        <p14:creationId xmlns:p14="http://schemas.microsoft.com/office/powerpoint/2010/main" val="2484215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r-lightening.jpg"/>
          <p:cNvPicPr>
            <a:picLocks noChangeAspect="1"/>
          </p:cNvPicPr>
          <p:nvPr/>
        </p:nvPicPr>
        <p:blipFill>
          <a:blip r:embed="rId2" cstate="print">
            <a:lum bright="-20000"/>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ctr"/>
            <a:r>
              <a:rPr lang="en-US" sz="8800" b="1" dirty="0" smtClean="0">
                <a:solidFill>
                  <a:srgbClr val="FFFF00"/>
                </a:solidFill>
                <a:latin typeface="Mongolian Baiti" pitchFamily="66" charset="0"/>
                <a:cs typeface="Mongolian Baiti" pitchFamily="66" charset="0"/>
              </a:rPr>
              <a:t>Zeus/Jupiter</a:t>
            </a:r>
            <a:endParaRPr lang="en-US" sz="8800" b="1" dirty="0">
              <a:solidFill>
                <a:srgbClr val="FFFF00"/>
              </a:solidFill>
              <a:latin typeface="Mongolian Baiti" pitchFamily="66" charset="0"/>
              <a:cs typeface="Mongolian Baiti" pitchFamily="66" charset="0"/>
            </a:endParaRPr>
          </a:p>
        </p:txBody>
      </p:sp>
      <p:sp>
        <p:nvSpPr>
          <p:cNvPr id="3" name="Content Placeholder 2"/>
          <p:cNvSpPr>
            <a:spLocks noGrp="1"/>
          </p:cNvSpPr>
          <p:nvPr>
            <p:ph idx="1"/>
          </p:nvPr>
        </p:nvSpPr>
        <p:spPr/>
        <p:txBody>
          <a:bodyPr/>
          <a:lstStyle/>
          <a:p>
            <a:r>
              <a:rPr lang="en-US" b="1" dirty="0" smtClean="0">
                <a:solidFill>
                  <a:schemeClr val="accent1">
                    <a:lumMod val="20000"/>
                    <a:lumOff val="80000"/>
                  </a:schemeClr>
                </a:solidFill>
              </a:rPr>
              <a:t>God of the Heavens and King of the Gods.</a:t>
            </a:r>
          </a:p>
          <a:p>
            <a:r>
              <a:rPr lang="en-US" b="1" dirty="0" smtClean="0">
                <a:solidFill>
                  <a:schemeClr val="accent1">
                    <a:lumMod val="20000"/>
                    <a:lumOff val="80000"/>
                  </a:schemeClr>
                </a:solidFill>
              </a:rPr>
              <a:t>Symbol: Lightening Bolt, Thunder, </a:t>
            </a:r>
            <a:r>
              <a:rPr lang="en-US" b="1" dirty="0">
                <a:solidFill>
                  <a:schemeClr val="accent1">
                    <a:lumMod val="20000"/>
                    <a:lumOff val="80000"/>
                  </a:schemeClr>
                </a:solidFill>
              </a:rPr>
              <a:t> </a:t>
            </a:r>
            <a:r>
              <a:rPr lang="en-US" b="1" dirty="0" smtClean="0">
                <a:solidFill>
                  <a:schemeClr val="accent1">
                    <a:lumMod val="20000"/>
                    <a:lumOff val="80000"/>
                  </a:schemeClr>
                </a:solidFill>
              </a:rPr>
              <a:t>Eagle</a:t>
            </a:r>
            <a:endParaRPr lang="en-US" b="1" dirty="0">
              <a:solidFill>
                <a:schemeClr val="accent1">
                  <a:lumMod val="20000"/>
                  <a:lumOff val="80000"/>
                </a:schemeClr>
              </a:solidFill>
            </a:endParaRPr>
          </a:p>
        </p:txBody>
      </p:sp>
      <p:pic>
        <p:nvPicPr>
          <p:cNvPr id="4" name="Picture 3" descr="zeus-greek-mythology-687267_1024_768.jpg"/>
          <p:cNvPicPr>
            <a:picLocks noChangeAspect="1"/>
          </p:cNvPicPr>
          <p:nvPr/>
        </p:nvPicPr>
        <p:blipFill>
          <a:blip r:embed="rId3" cstate="print"/>
          <a:stretch>
            <a:fillRect/>
          </a:stretch>
        </p:blipFill>
        <p:spPr>
          <a:xfrm>
            <a:off x="1981200" y="2895600"/>
            <a:ext cx="4648200" cy="34861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ck.bmp"/>
          <p:cNvPicPr>
            <a:picLocks noChangeAspect="1"/>
          </p:cNvPicPr>
          <p:nvPr/>
        </p:nvPicPr>
        <p:blipFill>
          <a:blip r:embed="rId2" cstate="print">
            <a:lum bright="-9000" contrast="-48000"/>
          </a:blip>
          <a:stretch>
            <a:fillRect/>
          </a:stretch>
        </p:blipFill>
        <p:spPr>
          <a:xfrm>
            <a:off x="-20782" y="1"/>
            <a:ext cx="9143999" cy="6857999"/>
          </a:xfrm>
          <a:prstGeom prst="rect">
            <a:avLst/>
          </a:prstGeom>
        </p:spPr>
      </p:pic>
      <p:sp>
        <p:nvSpPr>
          <p:cNvPr id="2" name="Title 1"/>
          <p:cNvSpPr>
            <a:spLocks noGrp="1"/>
          </p:cNvSpPr>
          <p:nvPr>
            <p:ph type="title"/>
          </p:nvPr>
        </p:nvSpPr>
        <p:spPr/>
        <p:txBody>
          <a:bodyPr>
            <a:normAutofit/>
          </a:bodyPr>
          <a:lstStyle/>
          <a:p>
            <a:pPr algn="ctr"/>
            <a:r>
              <a:rPr lang="en-US" sz="6600" b="1" u="sng" dirty="0" smtClean="0">
                <a:solidFill>
                  <a:schemeClr val="accent3">
                    <a:lumMod val="60000"/>
                    <a:lumOff val="40000"/>
                  </a:schemeClr>
                </a:solidFill>
                <a:latin typeface="Lucida Handwriting" pitchFamily="66" charset="0"/>
              </a:rPr>
              <a:t>Hera/Juno</a:t>
            </a:r>
            <a:endParaRPr lang="en-US" sz="6600" b="1" u="sng" dirty="0">
              <a:solidFill>
                <a:schemeClr val="accent3">
                  <a:lumMod val="60000"/>
                  <a:lumOff val="40000"/>
                </a:schemeClr>
              </a:solidFill>
              <a:latin typeface="Lucida Handwriting" pitchFamily="66" charset="0"/>
            </a:endParaRPr>
          </a:p>
        </p:txBody>
      </p:sp>
      <p:sp>
        <p:nvSpPr>
          <p:cNvPr id="3" name="Content Placeholder 2"/>
          <p:cNvSpPr>
            <a:spLocks noGrp="1"/>
          </p:cNvSpPr>
          <p:nvPr>
            <p:ph idx="1"/>
          </p:nvPr>
        </p:nvSpPr>
        <p:spPr/>
        <p:txBody>
          <a:bodyPr/>
          <a:lstStyle/>
          <a:p>
            <a:r>
              <a:rPr lang="en-US" b="1" dirty="0" smtClean="0">
                <a:solidFill>
                  <a:schemeClr val="accent3">
                    <a:lumMod val="60000"/>
                    <a:lumOff val="40000"/>
                  </a:schemeClr>
                </a:solidFill>
              </a:rPr>
              <a:t>Goddess of Marriage and Family, Queen of the Gods</a:t>
            </a:r>
          </a:p>
          <a:p>
            <a:r>
              <a:rPr lang="en-US" b="1" dirty="0" smtClean="0">
                <a:solidFill>
                  <a:schemeClr val="accent3">
                    <a:lumMod val="60000"/>
                    <a:lumOff val="40000"/>
                  </a:schemeClr>
                </a:solidFill>
              </a:rPr>
              <a:t>Wife of Zeus</a:t>
            </a:r>
          </a:p>
          <a:p>
            <a:r>
              <a:rPr lang="en-US" b="1" dirty="0" smtClean="0">
                <a:solidFill>
                  <a:schemeClr val="accent3">
                    <a:lumMod val="60000"/>
                    <a:lumOff val="40000"/>
                  </a:schemeClr>
                </a:solidFill>
              </a:rPr>
              <a:t>Symbol: Peacock</a:t>
            </a:r>
          </a:p>
          <a:p>
            <a:endParaRPr lang="en-US" dirty="0"/>
          </a:p>
        </p:txBody>
      </p:sp>
      <p:pic>
        <p:nvPicPr>
          <p:cNvPr id="5" name="Picture 4" descr="hera.jpg"/>
          <p:cNvPicPr>
            <a:picLocks noChangeAspect="1"/>
          </p:cNvPicPr>
          <p:nvPr/>
        </p:nvPicPr>
        <p:blipFill>
          <a:blip r:embed="rId3" cstate="print"/>
          <a:stretch>
            <a:fillRect/>
          </a:stretch>
        </p:blipFill>
        <p:spPr>
          <a:xfrm>
            <a:off x="5257800" y="2407742"/>
            <a:ext cx="3255931" cy="43484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_tour.jpg"/>
          <p:cNvPicPr>
            <a:picLocks noChangeAspect="1"/>
          </p:cNvPicPr>
          <p:nvPr/>
        </p:nvPicPr>
        <p:blipFill>
          <a:blip r:embed="rId2" cstate="print"/>
          <a:stretch>
            <a:fillRect/>
          </a:stretch>
        </p:blipFill>
        <p:spPr>
          <a:xfrm>
            <a:off x="0" y="0"/>
            <a:ext cx="9144000" cy="6856286"/>
          </a:xfrm>
          <a:prstGeom prst="rect">
            <a:avLst/>
          </a:prstGeom>
        </p:spPr>
      </p:pic>
      <p:sp>
        <p:nvSpPr>
          <p:cNvPr id="2" name="Title 1"/>
          <p:cNvSpPr>
            <a:spLocks noGrp="1"/>
          </p:cNvSpPr>
          <p:nvPr>
            <p:ph type="title"/>
          </p:nvPr>
        </p:nvSpPr>
        <p:spPr/>
        <p:txBody>
          <a:bodyPr>
            <a:normAutofit/>
          </a:bodyPr>
          <a:lstStyle/>
          <a:p>
            <a:pPr algn="ctr"/>
            <a:r>
              <a:rPr lang="en-US" sz="6600" b="1" dirty="0" smtClean="0">
                <a:solidFill>
                  <a:schemeClr val="bg1"/>
                </a:solidFill>
              </a:rPr>
              <a:t>Apollo/Helios</a:t>
            </a:r>
            <a:endParaRPr lang="en-US" sz="6600" b="1" dirty="0">
              <a:solidFill>
                <a:schemeClr val="bg1"/>
              </a:solidFill>
            </a:endParaRPr>
          </a:p>
        </p:txBody>
      </p:sp>
      <p:sp>
        <p:nvSpPr>
          <p:cNvPr id="3" name="Content Placeholder 2"/>
          <p:cNvSpPr>
            <a:spLocks noGrp="1"/>
          </p:cNvSpPr>
          <p:nvPr>
            <p:ph idx="1"/>
          </p:nvPr>
        </p:nvSpPr>
        <p:spPr/>
        <p:txBody>
          <a:bodyPr/>
          <a:lstStyle/>
          <a:p>
            <a:r>
              <a:rPr lang="en-US" b="1" dirty="0" smtClean="0"/>
              <a:t>God of the sun, healing, medicine, prophecy, enlightenment, &amp; music</a:t>
            </a:r>
          </a:p>
          <a:p>
            <a:r>
              <a:rPr lang="en-US" b="1" dirty="0" smtClean="0"/>
              <a:t>Symbols: Laurel, Bow, Lyre</a:t>
            </a:r>
            <a:endParaRPr lang="en-US" b="1" dirty="0"/>
          </a:p>
        </p:txBody>
      </p:sp>
      <p:pic>
        <p:nvPicPr>
          <p:cNvPr id="4" name="Picture 3" descr="Apollo_cartoon_drawing.jpg"/>
          <p:cNvPicPr>
            <a:picLocks noChangeAspect="1"/>
          </p:cNvPicPr>
          <p:nvPr/>
        </p:nvPicPr>
        <p:blipFill>
          <a:blip r:embed="rId3" cstate="print"/>
          <a:stretch>
            <a:fillRect/>
          </a:stretch>
        </p:blipFill>
        <p:spPr>
          <a:xfrm>
            <a:off x="1447800" y="3733800"/>
            <a:ext cx="1912620" cy="2670957"/>
          </a:xfrm>
          <a:prstGeom prst="rect">
            <a:avLst/>
          </a:prstGeom>
        </p:spPr>
      </p:pic>
      <p:pic>
        <p:nvPicPr>
          <p:cNvPr id="5" name="Picture 4" descr="hermes.jpg"/>
          <p:cNvPicPr>
            <a:picLocks noChangeAspect="1"/>
          </p:cNvPicPr>
          <p:nvPr/>
        </p:nvPicPr>
        <p:blipFill>
          <a:blip r:embed="rId4" cstate="print"/>
          <a:stretch>
            <a:fillRect/>
          </a:stretch>
        </p:blipFill>
        <p:spPr>
          <a:xfrm>
            <a:off x="5158606" y="3200400"/>
            <a:ext cx="3055753" cy="339746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h-6120c.jpg"/>
          <p:cNvPicPr>
            <a:picLocks noChangeAspect="1"/>
          </p:cNvPicPr>
          <p:nvPr/>
        </p:nvPicPr>
        <p:blipFill>
          <a:blip r:embed="rId2" cstate="print"/>
          <a:stretch>
            <a:fillRect/>
          </a:stretch>
        </p:blipFill>
        <p:spPr>
          <a:xfrm>
            <a:off x="0" y="0"/>
            <a:ext cx="9144000" cy="6772690"/>
          </a:xfrm>
          <a:prstGeom prst="rect">
            <a:avLst/>
          </a:prstGeom>
        </p:spPr>
      </p:pic>
      <p:sp>
        <p:nvSpPr>
          <p:cNvPr id="2" name="Title 1"/>
          <p:cNvSpPr>
            <a:spLocks noGrp="1"/>
          </p:cNvSpPr>
          <p:nvPr>
            <p:ph type="title"/>
          </p:nvPr>
        </p:nvSpPr>
        <p:spPr/>
        <p:txBody>
          <a:bodyPr>
            <a:normAutofit/>
          </a:bodyPr>
          <a:lstStyle/>
          <a:p>
            <a:pPr algn="ctr"/>
            <a:r>
              <a:rPr lang="en-US" sz="7200" b="1" dirty="0" smtClean="0">
                <a:solidFill>
                  <a:srgbClr val="FF0000"/>
                </a:solidFill>
              </a:rPr>
              <a:t>Ares/Mars</a:t>
            </a:r>
            <a:endParaRPr lang="en-US" sz="7200" b="1" dirty="0">
              <a:solidFill>
                <a:srgbClr val="FF0000"/>
              </a:solidFill>
            </a:endParaRPr>
          </a:p>
        </p:txBody>
      </p:sp>
      <p:sp>
        <p:nvSpPr>
          <p:cNvPr id="3" name="Content Placeholder 2"/>
          <p:cNvSpPr>
            <a:spLocks noGrp="1"/>
          </p:cNvSpPr>
          <p:nvPr>
            <p:ph idx="1"/>
          </p:nvPr>
        </p:nvSpPr>
        <p:spPr>
          <a:xfrm>
            <a:off x="457200" y="2286000"/>
            <a:ext cx="8229600" cy="4038600"/>
          </a:xfrm>
        </p:spPr>
        <p:txBody>
          <a:bodyPr>
            <a:normAutofit/>
          </a:bodyPr>
          <a:lstStyle/>
          <a:p>
            <a:r>
              <a:rPr lang="en-US" sz="3600" b="1" dirty="0" smtClean="0"/>
              <a:t>God of war</a:t>
            </a:r>
          </a:p>
          <a:p>
            <a:r>
              <a:rPr lang="en-US" sz="3600" b="1" dirty="0" smtClean="0"/>
              <a:t>Symbol: Spear</a:t>
            </a:r>
          </a:p>
          <a:p>
            <a:r>
              <a:rPr lang="en-US" sz="3600" b="1" dirty="0" smtClean="0"/>
              <a:t>Married to </a:t>
            </a:r>
          </a:p>
          <a:p>
            <a:pPr>
              <a:buNone/>
            </a:pPr>
            <a:r>
              <a:rPr lang="en-US" sz="3600" b="1" dirty="0" smtClean="0"/>
              <a:t>	Aphrodite</a:t>
            </a:r>
          </a:p>
        </p:txBody>
      </p:sp>
      <p:pic>
        <p:nvPicPr>
          <p:cNvPr id="4" name="Picture 3" descr="-ares_marko_djurdjevic19cv_super.jpg"/>
          <p:cNvPicPr>
            <a:picLocks noChangeAspect="1"/>
          </p:cNvPicPr>
          <p:nvPr/>
        </p:nvPicPr>
        <p:blipFill>
          <a:blip r:embed="rId3" cstate="print"/>
          <a:stretch>
            <a:fillRect/>
          </a:stretch>
        </p:blipFill>
        <p:spPr>
          <a:xfrm>
            <a:off x="6248400" y="381000"/>
            <a:ext cx="2633869" cy="4038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hrodite_2.jpg"/>
          <p:cNvPicPr>
            <a:picLocks noChangeAspect="1"/>
          </p:cNvPicPr>
          <p:nvPr/>
        </p:nvPicPr>
        <p:blipFill>
          <a:blip r:embed="rId2" cstate="print">
            <a:lum bright="24000" contrast="-34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ctr"/>
            <a:r>
              <a:rPr lang="en-US" sz="6600" b="1" dirty="0" smtClean="0">
                <a:solidFill>
                  <a:srgbClr val="D41278"/>
                </a:solidFill>
              </a:rPr>
              <a:t>Aphrodite/Venus</a:t>
            </a:r>
            <a:endParaRPr lang="en-US" sz="6600" b="1" dirty="0">
              <a:solidFill>
                <a:srgbClr val="D41278"/>
              </a:solidFill>
            </a:endParaRPr>
          </a:p>
        </p:txBody>
      </p:sp>
      <p:sp>
        <p:nvSpPr>
          <p:cNvPr id="3" name="Content Placeholder 2"/>
          <p:cNvSpPr>
            <a:spLocks noGrp="1"/>
          </p:cNvSpPr>
          <p:nvPr>
            <p:ph idx="1"/>
          </p:nvPr>
        </p:nvSpPr>
        <p:spPr/>
        <p:txBody>
          <a:bodyPr>
            <a:normAutofit/>
          </a:bodyPr>
          <a:lstStyle/>
          <a:p>
            <a:pPr algn="ctr"/>
            <a:r>
              <a:rPr lang="en-US" sz="3200" b="1" dirty="0" smtClean="0"/>
              <a:t>Goddess of love and beauty</a:t>
            </a:r>
          </a:p>
          <a:p>
            <a:pPr algn="ctr"/>
            <a:r>
              <a:rPr lang="en-US" sz="3200" b="1" dirty="0" smtClean="0"/>
              <a:t>Symbol: Dove</a:t>
            </a:r>
          </a:p>
        </p:txBody>
      </p:sp>
      <p:pic>
        <p:nvPicPr>
          <p:cNvPr id="6" name="Picture 5" descr="WhiteDove.jpg"/>
          <p:cNvPicPr>
            <a:picLocks noChangeAspect="1"/>
          </p:cNvPicPr>
          <p:nvPr/>
        </p:nvPicPr>
        <p:blipFill>
          <a:blip r:embed="rId3" cstate="print"/>
          <a:stretch>
            <a:fillRect/>
          </a:stretch>
        </p:blipFill>
        <p:spPr>
          <a:xfrm>
            <a:off x="3505200" y="3124200"/>
            <a:ext cx="2286000" cy="15201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ld.jpg"/>
          <p:cNvPicPr>
            <a:picLocks noChangeAspect="1"/>
          </p:cNvPicPr>
          <p:nvPr/>
        </p:nvPicPr>
        <p:blipFill>
          <a:blip r:embed="rId2" cstate="print">
            <a:lum bright="-6000" contrast="29000"/>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ctr"/>
            <a:r>
              <a:rPr lang="en-US" sz="8000" b="1" dirty="0" smtClean="0">
                <a:solidFill>
                  <a:srgbClr val="D41278"/>
                </a:solidFill>
                <a:latin typeface="Papyrus" pitchFamily="66" charset="0"/>
              </a:rPr>
              <a:t>Artemis/Diana</a:t>
            </a:r>
            <a:endParaRPr lang="en-US" sz="8000" b="1" dirty="0">
              <a:solidFill>
                <a:srgbClr val="D41278"/>
              </a:solidFill>
              <a:latin typeface="Papyrus" pitchFamily="66" charset="0"/>
            </a:endParaRPr>
          </a:p>
        </p:txBody>
      </p:sp>
      <p:sp>
        <p:nvSpPr>
          <p:cNvPr id="3" name="Content Placeholder 2"/>
          <p:cNvSpPr>
            <a:spLocks noGrp="1"/>
          </p:cNvSpPr>
          <p:nvPr>
            <p:ph idx="1"/>
          </p:nvPr>
        </p:nvSpPr>
        <p:spPr/>
        <p:txBody>
          <a:bodyPr/>
          <a:lstStyle/>
          <a:p>
            <a:r>
              <a:rPr lang="en-US" b="1" dirty="0" smtClean="0">
                <a:solidFill>
                  <a:srgbClr val="FFFF00"/>
                </a:solidFill>
              </a:rPr>
              <a:t>Goddess of wilderness, the hunt, wild creatures and the moon</a:t>
            </a:r>
          </a:p>
          <a:p>
            <a:r>
              <a:rPr lang="en-US" b="1" dirty="0" smtClean="0">
                <a:solidFill>
                  <a:srgbClr val="FFFF00"/>
                </a:solidFill>
              </a:rPr>
              <a:t>Symbols: Bow, Deer</a:t>
            </a:r>
            <a:endParaRPr lang="en-US" b="1" dirty="0">
              <a:solidFill>
                <a:srgbClr val="FFFF00"/>
              </a:solidFill>
            </a:endParaRPr>
          </a:p>
        </p:txBody>
      </p:sp>
      <p:pic>
        <p:nvPicPr>
          <p:cNvPr id="4" name="Picture 3" descr="artemis11.jpg"/>
          <p:cNvPicPr>
            <a:picLocks noChangeAspect="1"/>
          </p:cNvPicPr>
          <p:nvPr/>
        </p:nvPicPr>
        <p:blipFill>
          <a:blip r:embed="rId3" cstate="print"/>
          <a:stretch>
            <a:fillRect/>
          </a:stretch>
        </p:blipFill>
        <p:spPr>
          <a:xfrm>
            <a:off x="4572000" y="2438400"/>
            <a:ext cx="2945922" cy="416356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JH-BarredOwl-mouse.jpg"/>
          <p:cNvPicPr>
            <a:picLocks noChangeAspect="1"/>
          </p:cNvPicPr>
          <p:nvPr/>
        </p:nvPicPr>
        <p:blipFill>
          <a:blip r:embed="rId2" cstate="print">
            <a:lum bright="25000" contrast="-46000"/>
          </a:blip>
          <a:stretch>
            <a:fillRect/>
          </a:stretch>
        </p:blipFill>
        <p:spPr>
          <a:xfrm>
            <a:off x="0" y="0"/>
            <a:ext cx="9144000" cy="6858000"/>
          </a:xfrm>
          <a:prstGeom prst="rect">
            <a:avLst/>
          </a:prstGeom>
        </p:spPr>
      </p:pic>
      <p:sp>
        <p:nvSpPr>
          <p:cNvPr id="2" name="Title 1"/>
          <p:cNvSpPr>
            <a:spLocks noGrp="1"/>
          </p:cNvSpPr>
          <p:nvPr>
            <p:ph type="title"/>
          </p:nvPr>
        </p:nvSpPr>
        <p:spPr>
          <a:xfrm>
            <a:off x="457200" y="228600"/>
            <a:ext cx="8229600" cy="1447800"/>
          </a:xfrm>
        </p:spPr>
        <p:txBody>
          <a:bodyPr>
            <a:normAutofit/>
          </a:bodyPr>
          <a:lstStyle/>
          <a:p>
            <a:pPr algn="ctr"/>
            <a:r>
              <a:rPr lang="en-US" sz="7200" b="1" dirty="0" smtClean="0">
                <a:solidFill>
                  <a:srgbClr val="FF0000"/>
                </a:solidFill>
                <a:latin typeface="+mn-lt"/>
              </a:rPr>
              <a:t>Athena/Minerva</a:t>
            </a:r>
            <a:endParaRPr lang="en-US" sz="7200" b="1" dirty="0">
              <a:solidFill>
                <a:srgbClr val="FF0000"/>
              </a:solidFill>
              <a:latin typeface="+mn-lt"/>
            </a:endParaRPr>
          </a:p>
        </p:txBody>
      </p:sp>
      <p:sp>
        <p:nvSpPr>
          <p:cNvPr id="3" name="Content Placeholder 2"/>
          <p:cNvSpPr>
            <a:spLocks noGrp="1"/>
          </p:cNvSpPr>
          <p:nvPr>
            <p:ph idx="1"/>
          </p:nvPr>
        </p:nvSpPr>
        <p:spPr/>
        <p:txBody>
          <a:bodyPr/>
          <a:lstStyle/>
          <a:p>
            <a:pPr algn="ctr"/>
            <a:r>
              <a:rPr lang="en-US" b="1" dirty="0" smtClean="0"/>
              <a:t>Goddess of wisdom, military victory, civility and justice</a:t>
            </a:r>
          </a:p>
          <a:p>
            <a:pPr algn="ctr"/>
            <a:r>
              <a:rPr lang="en-US" b="1" dirty="0" smtClean="0"/>
              <a:t>Symbols: Owl, Shield, Olive Tree</a:t>
            </a:r>
            <a:endParaRPr lang="en-US" b="1" dirty="0"/>
          </a:p>
        </p:txBody>
      </p:sp>
      <p:pic>
        <p:nvPicPr>
          <p:cNvPr id="5" name="Picture 4" descr="athena.jpg"/>
          <p:cNvPicPr>
            <a:picLocks noChangeAspect="1"/>
          </p:cNvPicPr>
          <p:nvPr/>
        </p:nvPicPr>
        <p:blipFill>
          <a:blip r:embed="rId3" cstate="print"/>
          <a:stretch>
            <a:fillRect/>
          </a:stretch>
        </p:blipFill>
        <p:spPr>
          <a:xfrm>
            <a:off x="0" y="3581400"/>
            <a:ext cx="3276600" cy="3276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8_06_15_harvest.jpg"/>
          <p:cNvPicPr>
            <a:picLocks noChangeAspect="1"/>
          </p:cNvPicPr>
          <p:nvPr/>
        </p:nvPicPr>
        <p:blipFill>
          <a:blip r:embed="rId2" cstate="print"/>
          <a:stretch>
            <a:fillRect/>
          </a:stretch>
        </p:blipFill>
        <p:spPr>
          <a:xfrm>
            <a:off x="0" y="0"/>
            <a:ext cx="9296400" cy="6858000"/>
          </a:xfrm>
          <a:prstGeom prst="rect">
            <a:avLst/>
          </a:prstGeom>
        </p:spPr>
      </p:pic>
      <p:sp>
        <p:nvSpPr>
          <p:cNvPr id="2" name="Title 1"/>
          <p:cNvSpPr>
            <a:spLocks noGrp="1"/>
          </p:cNvSpPr>
          <p:nvPr>
            <p:ph type="title"/>
          </p:nvPr>
        </p:nvSpPr>
        <p:spPr/>
        <p:txBody>
          <a:bodyPr>
            <a:normAutofit/>
          </a:bodyPr>
          <a:lstStyle/>
          <a:p>
            <a:pPr algn="ctr"/>
            <a:r>
              <a:rPr lang="en-US" sz="6600" b="1" dirty="0" smtClean="0">
                <a:solidFill>
                  <a:schemeClr val="accent4"/>
                </a:solidFill>
                <a:latin typeface="Cambria Math" pitchFamily="18" charset="0"/>
                <a:ea typeface="Cambria Math" pitchFamily="18" charset="0"/>
              </a:rPr>
              <a:t>Demeter/Ceres</a:t>
            </a:r>
            <a:endParaRPr lang="en-US" sz="6600" b="1" dirty="0">
              <a:solidFill>
                <a:schemeClr val="accent4"/>
              </a:solidFill>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r>
              <a:rPr lang="en-US" sz="2800" b="1" dirty="0" smtClean="0"/>
              <a:t>Goddess of  the harvest, seasons and fertility</a:t>
            </a:r>
          </a:p>
          <a:p>
            <a:r>
              <a:rPr lang="en-US" sz="2800" b="1" dirty="0" smtClean="0"/>
              <a:t>Mother of Persephone</a:t>
            </a:r>
          </a:p>
          <a:p>
            <a:r>
              <a:rPr lang="en-US" sz="2800" b="1" dirty="0" smtClean="0"/>
              <a:t>Symbols: </a:t>
            </a:r>
            <a:r>
              <a:rPr lang="en-US" sz="2800" b="1" dirty="0" err="1" smtClean="0"/>
              <a:t>Sceptre</a:t>
            </a:r>
            <a:r>
              <a:rPr lang="en-US" sz="2800" b="1" dirty="0" smtClean="0"/>
              <a:t>, Corn</a:t>
            </a:r>
            <a:endParaRPr lang="en-US" sz="2800" b="1" dirty="0"/>
          </a:p>
        </p:txBody>
      </p:sp>
      <p:pic>
        <p:nvPicPr>
          <p:cNvPr id="5" name="Picture 4" descr="demeter.jpg"/>
          <p:cNvPicPr>
            <a:picLocks noChangeAspect="1"/>
          </p:cNvPicPr>
          <p:nvPr/>
        </p:nvPicPr>
        <p:blipFill>
          <a:blip r:embed="rId3" cstate="print"/>
          <a:stretch>
            <a:fillRect/>
          </a:stretch>
        </p:blipFill>
        <p:spPr>
          <a:xfrm>
            <a:off x="5074920" y="2514600"/>
            <a:ext cx="3307080" cy="41338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1322</TotalTime>
  <Words>205</Words>
  <Application>Microsoft Office PowerPoint</Application>
  <PresentationFormat>On-screen Show (4:3)</PresentationFormat>
  <Paragraphs>54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The Gods and Goddesses of Greek Mythology</vt:lpstr>
      <vt:lpstr>Zeus/Jupiter</vt:lpstr>
      <vt:lpstr>Hera/Juno</vt:lpstr>
      <vt:lpstr>Apollo/Helios</vt:lpstr>
      <vt:lpstr>Ares/Mars</vt:lpstr>
      <vt:lpstr>Aphrodite/Venus</vt:lpstr>
      <vt:lpstr>Artemis/Diana</vt:lpstr>
      <vt:lpstr>Athena/Minerva</vt:lpstr>
      <vt:lpstr>Demeter/Ceres</vt:lpstr>
      <vt:lpstr>Persephone/Proserpine</vt:lpstr>
      <vt:lpstr>Dionysus/Bacchus</vt:lpstr>
      <vt:lpstr>Hades/Pluto</vt:lpstr>
      <vt:lpstr>Hermes/Mercury</vt:lpstr>
      <vt:lpstr>Hestia/Vesta</vt:lpstr>
      <vt:lpstr>Poseidon/Neptune</vt:lpstr>
      <vt:lpstr>Hephaestus/Vulcan</vt:lpstr>
      <vt:lpstr>Allusion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Gods and Goddesses of Greek Mythology</dc:title>
  <dc:creator>crystal juzwik</dc:creator>
  <cp:lastModifiedBy>Crystal Juzwik</cp:lastModifiedBy>
  <cp:revision>41</cp:revision>
  <cp:lastPrinted>2017-02-14T14:44:34Z</cp:lastPrinted>
  <dcterms:created xsi:type="dcterms:W3CDTF">2009-10-14T02:49:49Z</dcterms:created>
  <dcterms:modified xsi:type="dcterms:W3CDTF">2019-04-09T15:30:39Z</dcterms:modified>
</cp:coreProperties>
</file>