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4" r:id="rId6"/>
    <p:sldId id="269" r:id="rId7"/>
    <p:sldId id="265" r:id="rId8"/>
    <p:sldId id="266" r:id="rId9"/>
    <p:sldId id="258"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399B03-1001-42B3-9C10-364B2A909AA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78258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99B03-1001-42B3-9C10-364B2A909AA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165884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99B03-1001-42B3-9C10-364B2A909AA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6914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99B03-1001-42B3-9C10-364B2A909AA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186827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399B03-1001-42B3-9C10-364B2A909AA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50802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399B03-1001-42B3-9C10-364B2A909AA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189452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399B03-1001-42B3-9C10-364B2A909AA5}"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194824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399B03-1001-42B3-9C10-364B2A909AA5}"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366972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99B03-1001-42B3-9C10-364B2A909AA5}"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305383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99B03-1001-42B3-9C10-364B2A909AA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18198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99B03-1001-42B3-9C10-364B2A909AA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37882-21B9-4CED-8DBE-7393840FE0CE}" type="slidenum">
              <a:rPr lang="en-US" smtClean="0"/>
              <a:t>‹#›</a:t>
            </a:fld>
            <a:endParaRPr lang="en-US"/>
          </a:p>
        </p:txBody>
      </p:sp>
    </p:spTree>
    <p:extLst>
      <p:ext uri="{BB962C8B-B14F-4D97-AF65-F5344CB8AC3E}">
        <p14:creationId xmlns:p14="http://schemas.microsoft.com/office/powerpoint/2010/main" val="3556801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99B03-1001-42B3-9C10-364B2A909AA5}" type="datetimeFigureOut">
              <a:rPr lang="en-US" smtClean="0"/>
              <a:t>3/19/2019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37882-21B9-4CED-8DBE-7393840FE0CE}" type="slidenum">
              <a:rPr lang="en-US" smtClean="0"/>
              <a:t>‹#›</a:t>
            </a:fld>
            <a:endParaRPr lang="en-US"/>
          </a:p>
        </p:txBody>
      </p:sp>
    </p:spTree>
    <p:extLst>
      <p:ext uri="{BB962C8B-B14F-4D97-AF65-F5344CB8AC3E}">
        <p14:creationId xmlns:p14="http://schemas.microsoft.com/office/powerpoint/2010/main" val="100930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xaggeration"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en.wikipedia.org/wiki/Double_entendr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orace" TargetMode="External"/><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hyperlink" Target="http://en.wikipedia.org/wiki/Juve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2455572"/>
            <a:ext cx="4191000" cy="2078328"/>
          </a:xfrm>
        </p:spPr>
        <p:txBody>
          <a:bodyPr>
            <a:normAutofit/>
          </a:bodyPr>
          <a:lstStyle/>
          <a:p>
            <a:r>
              <a:rPr lang="en-US" sz="9600" dirty="0" smtClean="0">
                <a:latin typeface="Playbill" pitchFamily="82" charset="0"/>
              </a:rPr>
              <a:t>Satire</a:t>
            </a:r>
            <a:endParaRPr lang="en-US" sz="9600" dirty="0">
              <a:latin typeface="Playbill" pitchFamily="82" charset="0"/>
            </a:endParaRPr>
          </a:p>
        </p:txBody>
      </p:sp>
      <p:sp>
        <p:nvSpPr>
          <p:cNvPr id="3" name="Subtitle 2"/>
          <p:cNvSpPr>
            <a:spLocks noGrp="1"/>
          </p:cNvSpPr>
          <p:nvPr>
            <p:ph type="subTitle" idx="1"/>
          </p:nvPr>
        </p:nvSpPr>
        <p:spPr>
          <a:xfrm>
            <a:off x="3962400" y="4343400"/>
            <a:ext cx="4953000" cy="1219200"/>
          </a:xfrm>
        </p:spPr>
        <p:txBody>
          <a:bodyPr>
            <a:normAutofit fontScale="85000" lnSpcReduction="20000"/>
          </a:bodyPr>
          <a:lstStyle/>
          <a:p>
            <a:r>
              <a:rPr lang="en-US" dirty="0" smtClean="0">
                <a:solidFill>
                  <a:schemeClr val="tx1"/>
                </a:solidFill>
              </a:rPr>
              <a:t> </a:t>
            </a:r>
          </a:p>
          <a:p>
            <a:r>
              <a:rPr lang="en-US" sz="2000" b="1" dirty="0" smtClean="0">
                <a:solidFill>
                  <a:schemeClr val="tx1"/>
                </a:solidFill>
              </a:rPr>
              <a:t>Even light-hearted satire has a serious after-taste:</a:t>
            </a:r>
          </a:p>
          <a:p>
            <a:r>
              <a:rPr lang="en-US" sz="2000" b="1" dirty="0" smtClean="0">
                <a:solidFill>
                  <a:schemeClr val="tx1"/>
                </a:solidFill>
              </a:rPr>
              <a:t>"first make people laugh, and then make them think."</a:t>
            </a:r>
            <a:endParaRPr lang="en-US" sz="2000" b="1"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0"/>
            <a:ext cx="6007994" cy="260608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54" y="2438400"/>
            <a:ext cx="3534481" cy="4191000"/>
          </a:xfrm>
          <a:prstGeom prst="rect">
            <a:avLst/>
          </a:prstGeom>
        </p:spPr>
      </p:pic>
    </p:spTree>
    <p:extLst>
      <p:ext uri="{BB962C8B-B14F-4D97-AF65-F5344CB8AC3E}">
        <p14:creationId xmlns:p14="http://schemas.microsoft.com/office/powerpoint/2010/main" val="1765639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Review</a:t>
            </a:r>
            <a:endParaRPr lang="en-US" b="1" u="sng" dirty="0"/>
          </a:p>
        </p:txBody>
      </p:sp>
      <p:sp>
        <p:nvSpPr>
          <p:cNvPr id="3" name="Content Placeholder 2"/>
          <p:cNvSpPr>
            <a:spLocks noGrp="1"/>
          </p:cNvSpPr>
          <p:nvPr>
            <p:ph idx="1"/>
          </p:nvPr>
        </p:nvSpPr>
        <p:spPr>
          <a:xfrm>
            <a:off x="304800" y="1981200"/>
            <a:ext cx="8610600" cy="4495800"/>
          </a:xfrm>
        </p:spPr>
        <p:txBody>
          <a:bodyPr>
            <a:normAutofit/>
          </a:bodyPr>
          <a:lstStyle/>
          <a:p>
            <a:pPr algn="ctr"/>
            <a:r>
              <a:rPr lang="en-US" sz="2000" dirty="0" smtClean="0"/>
              <a:t>What is satire?</a:t>
            </a:r>
          </a:p>
          <a:p>
            <a:pPr algn="ctr"/>
            <a:endParaRPr lang="en-US" sz="2000" dirty="0"/>
          </a:p>
          <a:p>
            <a:pPr algn="ctr"/>
            <a:r>
              <a:rPr lang="en-US" sz="2000" dirty="0" smtClean="0"/>
              <a:t>What are the two primary classifications or satire?</a:t>
            </a:r>
          </a:p>
          <a:p>
            <a:pPr algn="ctr"/>
            <a:endParaRPr lang="en-US" sz="2000" dirty="0"/>
          </a:p>
          <a:p>
            <a:pPr algn="ctr"/>
            <a:r>
              <a:rPr lang="en-US" sz="2000" dirty="0" smtClean="0"/>
              <a:t>What are the modes of Satire?</a:t>
            </a:r>
          </a:p>
          <a:p>
            <a:pPr marL="0" indent="0" algn="ctr">
              <a:buNone/>
            </a:pPr>
            <a:endParaRPr lang="en-US" sz="2000" dirty="0" smtClean="0"/>
          </a:p>
          <a:p>
            <a:pPr algn="ctr"/>
            <a:r>
              <a:rPr lang="en-US" sz="2000" dirty="0" smtClean="0"/>
              <a:t>What methods might an author employ when writing a satire?</a:t>
            </a:r>
            <a:endParaRPr lang="en-US" sz="2000" dirty="0"/>
          </a:p>
        </p:txBody>
      </p:sp>
    </p:spTree>
    <p:extLst>
      <p:ext uri="{BB962C8B-B14F-4D97-AF65-F5344CB8AC3E}">
        <p14:creationId xmlns:p14="http://schemas.microsoft.com/office/powerpoint/2010/main" val="2201358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4000" contrast="4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6000" dirty="0" smtClean="0">
                <a:solidFill>
                  <a:schemeClr val="bg1"/>
                </a:solidFill>
                <a:latin typeface="Script MT Bold" pitchFamily="66" charset="0"/>
              </a:rPr>
              <a:t>Definition of Satire</a:t>
            </a:r>
            <a:endParaRPr lang="en-US" sz="6000" dirty="0">
              <a:solidFill>
                <a:schemeClr val="bg1"/>
              </a:solidFill>
              <a:latin typeface="Script MT Bold" pitchFamily="66" charset="0"/>
            </a:endParaRPr>
          </a:p>
        </p:txBody>
      </p:sp>
      <p:sp>
        <p:nvSpPr>
          <p:cNvPr id="3" name="Content Placeholder 2"/>
          <p:cNvSpPr>
            <a:spLocks noGrp="1"/>
          </p:cNvSpPr>
          <p:nvPr>
            <p:ph idx="1"/>
          </p:nvPr>
        </p:nvSpPr>
        <p:spPr/>
        <p:txBody>
          <a:bodyPr>
            <a:normAutofit/>
          </a:bodyPr>
          <a:lstStyle/>
          <a:p>
            <a:pPr marL="0" indent="0">
              <a:buNone/>
            </a:pPr>
            <a:r>
              <a:rPr lang="en-US" sz="5400" dirty="0" smtClean="0">
                <a:solidFill>
                  <a:schemeClr val="bg1"/>
                </a:solidFill>
                <a:latin typeface="Arabic Typesetting" pitchFamily="66" charset="-78"/>
                <a:cs typeface="Arabic Typesetting" pitchFamily="66" charset="-78"/>
              </a:rPr>
              <a:t>A genre in which vices, follies, abuses, and shortcomings are held up to ridicule, or scorn, ideally with the intent of shaming individuals, groups and/or society itself, into improvement.</a:t>
            </a:r>
          </a:p>
        </p:txBody>
      </p:sp>
    </p:spTree>
    <p:extLst>
      <p:ext uri="{BB962C8B-B14F-4D97-AF65-F5344CB8AC3E}">
        <p14:creationId xmlns:p14="http://schemas.microsoft.com/office/powerpoint/2010/main" val="1228651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34320"/>
          </a:xfrm>
          <a:prstGeom prst="rect">
            <a:avLst/>
          </a:prstGeom>
        </p:spPr>
      </p:pic>
      <p:sp>
        <p:nvSpPr>
          <p:cNvPr id="2" name="Title 1"/>
          <p:cNvSpPr>
            <a:spLocks noGrp="1"/>
          </p:cNvSpPr>
          <p:nvPr>
            <p:ph type="title"/>
          </p:nvPr>
        </p:nvSpPr>
        <p:spPr>
          <a:xfrm>
            <a:off x="2209800" y="381000"/>
            <a:ext cx="6934200" cy="2895600"/>
          </a:xfrm>
        </p:spPr>
        <p:txBody>
          <a:bodyPr>
            <a:noAutofit/>
          </a:bodyPr>
          <a:lstStyle/>
          <a:p>
            <a:pPr lvl="0"/>
            <a:r>
              <a:rPr lang="en-US" sz="5400" b="1" dirty="0">
                <a:solidFill>
                  <a:prstClr val="black"/>
                </a:solidFill>
                <a:latin typeface="Viner Hand ITC" pitchFamily="66" charset="0"/>
              </a:rPr>
              <a:t>The Many Faces of Satire</a:t>
            </a:r>
            <a:r>
              <a:rPr lang="en-US" sz="5400" dirty="0">
                <a:solidFill>
                  <a:prstClr val="black"/>
                </a:solidFill>
              </a:rPr>
              <a:t/>
            </a:r>
            <a:br>
              <a:rPr lang="en-US" sz="5400" dirty="0">
                <a:solidFill>
                  <a:prstClr val="black"/>
                </a:solidFill>
              </a:rPr>
            </a:br>
            <a:endParaRPr lang="en-US" sz="5400" dirty="0"/>
          </a:p>
        </p:txBody>
      </p:sp>
      <p:sp>
        <p:nvSpPr>
          <p:cNvPr id="3" name="Content Placeholder 2"/>
          <p:cNvSpPr>
            <a:spLocks noGrp="1"/>
          </p:cNvSpPr>
          <p:nvPr>
            <p:ph idx="1"/>
          </p:nvPr>
        </p:nvSpPr>
        <p:spPr>
          <a:xfrm>
            <a:off x="3352800" y="2438400"/>
            <a:ext cx="5181600" cy="3505200"/>
          </a:xfrm>
        </p:spPr>
        <p:txBody>
          <a:bodyPr>
            <a:normAutofit fontScale="92500" lnSpcReduction="10000"/>
          </a:bodyPr>
          <a:lstStyle/>
          <a:p>
            <a:pPr marL="0" lvl="0" indent="0">
              <a:spcBef>
                <a:spcPts val="0"/>
              </a:spcBef>
              <a:buNone/>
            </a:pPr>
            <a:endParaRPr lang="en-US" sz="1800" dirty="0">
              <a:solidFill>
                <a:prstClr val="black"/>
              </a:solidFill>
            </a:endParaRPr>
          </a:p>
          <a:p>
            <a:pPr>
              <a:spcBef>
                <a:spcPts val="0"/>
              </a:spcBef>
            </a:pPr>
            <a:r>
              <a:rPr lang="en-US" sz="2600" dirty="0" smtClean="0">
                <a:solidFill>
                  <a:prstClr val="black"/>
                </a:solidFill>
              </a:rPr>
              <a:t>Saturday </a:t>
            </a:r>
            <a:r>
              <a:rPr lang="en-US" sz="2600" dirty="0">
                <a:solidFill>
                  <a:prstClr val="black"/>
                </a:solidFill>
              </a:rPr>
              <a:t>Night </a:t>
            </a:r>
            <a:r>
              <a:rPr lang="en-US" sz="2600" dirty="0" smtClean="0">
                <a:solidFill>
                  <a:prstClr val="black"/>
                </a:solidFill>
              </a:rPr>
              <a:t>Live</a:t>
            </a:r>
          </a:p>
          <a:p>
            <a:pPr>
              <a:spcBef>
                <a:spcPts val="0"/>
              </a:spcBef>
            </a:pPr>
            <a:r>
              <a:rPr lang="en-US" sz="2600" dirty="0" smtClean="0">
                <a:solidFill>
                  <a:prstClr val="black"/>
                </a:solidFill>
              </a:rPr>
              <a:t>The </a:t>
            </a:r>
            <a:r>
              <a:rPr lang="en-US" sz="2600" dirty="0">
                <a:solidFill>
                  <a:prstClr val="black"/>
                </a:solidFill>
              </a:rPr>
              <a:t>Daily </a:t>
            </a:r>
            <a:r>
              <a:rPr lang="en-US" sz="2600" dirty="0" smtClean="0">
                <a:solidFill>
                  <a:prstClr val="black"/>
                </a:solidFill>
              </a:rPr>
              <a:t>Show</a:t>
            </a:r>
          </a:p>
          <a:p>
            <a:pPr>
              <a:spcBef>
                <a:spcPts val="0"/>
              </a:spcBef>
            </a:pPr>
            <a:r>
              <a:rPr lang="en-US" sz="2600" dirty="0" smtClean="0">
                <a:solidFill>
                  <a:prstClr val="black"/>
                </a:solidFill>
              </a:rPr>
              <a:t>The Colbert Report</a:t>
            </a:r>
          </a:p>
          <a:p>
            <a:pPr>
              <a:spcBef>
                <a:spcPts val="0"/>
              </a:spcBef>
            </a:pPr>
            <a:r>
              <a:rPr lang="en-US" sz="2600" dirty="0" smtClean="0">
                <a:solidFill>
                  <a:prstClr val="black"/>
                </a:solidFill>
              </a:rPr>
              <a:t>Shrek</a:t>
            </a:r>
          </a:p>
          <a:p>
            <a:pPr>
              <a:spcBef>
                <a:spcPts val="0"/>
              </a:spcBef>
            </a:pPr>
            <a:r>
              <a:rPr lang="en-US" sz="2600" dirty="0" smtClean="0">
                <a:solidFill>
                  <a:prstClr val="black"/>
                </a:solidFill>
              </a:rPr>
              <a:t>The Onion</a:t>
            </a:r>
          </a:p>
          <a:p>
            <a:pPr>
              <a:spcBef>
                <a:spcPts val="0"/>
              </a:spcBef>
            </a:pPr>
            <a:r>
              <a:rPr lang="en-US" sz="2600" dirty="0" smtClean="0">
                <a:solidFill>
                  <a:prstClr val="black"/>
                </a:solidFill>
              </a:rPr>
              <a:t>Austin Powers</a:t>
            </a:r>
          </a:p>
          <a:p>
            <a:pPr>
              <a:spcBef>
                <a:spcPts val="0"/>
              </a:spcBef>
            </a:pPr>
            <a:r>
              <a:rPr lang="en-US" sz="2600" dirty="0" smtClean="0">
                <a:solidFill>
                  <a:prstClr val="black"/>
                </a:solidFill>
              </a:rPr>
              <a:t>Most </a:t>
            </a:r>
            <a:r>
              <a:rPr lang="en-US" sz="2600" dirty="0">
                <a:solidFill>
                  <a:prstClr val="black"/>
                </a:solidFill>
              </a:rPr>
              <a:t>political cartoons in newspapers and </a:t>
            </a:r>
            <a:r>
              <a:rPr lang="en-US" sz="2600" dirty="0" smtClean="0">
                <a:solidFill>
                  <a:prstClr val="black"/>
                </a:solidFill>
              </a:rPr>
              <a:t>magazines</a:t>
            </a:r>
          </a:p>
          <a:p>
            <a:pPr>
              <a:spcBef>
                <a:spcPts val="0"/>
              </a:spcBef>
            </a:pPr>
            <a:r>
              <a:rPr lang="en-US" sz="2600" dirty="0" smtClean="0">
                <a:solidFill>
                  <a:prstClr val="black"/>
                </a:solidFill>
              </a:rPr>
              <a:t>Weird </a:t>
            </a:r>
            <a:r>
              <a:rPr lang="en-US" sz="2600" dirty="0">
                <a:solidFill>
                  <a:prstClr val="black"/>
                </a:solidFill>
              </a:rPr>
              <a:t>Al </a:t>
            </a:r>
            <a:r>
              <a:rPr lang="en-US" sz="2600" dirty="0" err="1" smtClean="0">
                <a:solidFill>
                  <a:prstClr val="black"/>
                </a:solidFill>
              </a:rPr>
              <a:t>Yankovic’s</a:t>
            </a:r>
            <a:r>
              <a:rPr lang="en-US" sz="2600" dirty="0" smtClean="0">
                <a:solidFill>
                  <a:prstClr val="black"/>
                </a:solidFill>
              </a:rPr>
              <a:t> music</a:t>
            </a:r>
          </a:p>
          <a:p>
            <a:pPr>
              <a:spcBef>
                <a:spcPts val="0"/>
              </a:spcBef>
            </a:pPr>
            <a:endParaRPr lang="en-US" sz="2600" dirty="0">
              <a:solidFill>
                <a:prstClr val="black"/>
              </a:solidFill>
            </a:endParaRPr>
          </a:p>
        </p:txBody>
      </p:sp>
    </p:spTree>
    <p:extLst>
      <p:ext uri="{BB962C8B-B14F-4D97-AF65-F5344CB8AC3E}">
        <p14:creationId xmlns:p14="http://schemas.microsoft.com/office/powerpoint/2010/main" val="214614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65"/>
            <a:ext cx="9144000" cy="9144000"/>
          </a:xfrm>
          <a:prstGeom prst="rect">
            <a:avLst/>
          </a:prstGeom>
        </p:spPr>
      </p:pic>
      <p:sp>
        <p:nvSpPr>
          <p:cNvPr id="2" name="Title 1"/>
          <p:cNvSpPr>
            <a:spLocks noGrp="1"/>
          </p:cNvSpPr>
          <p:nvPr>
            <p:ph type="title"/>
          </p:nvPr>
        </p:nvSpPr>
        <p:spPr>
          <a:xfrm>
            <a:off x="457200" y="0"/>
            <a:ext cx="8229600" cy="1143000"/>
          </a:xfrm>
        </p:spPr>
        <p:txBody>
          <a:bodyPr/>
          <a:lstStyle/>
          <a:p>
            <a:r>
              <a:rPr lang="en-US" dirty="0" smtClean="0">
                <a:latin typeface="Arial Rounded MT Bold" pitchFamily="34" charset="0"/>
              </a:rPr>
              <a:t>Satire is…</a:t>
            </a:r>
            <a:endParaRPr lang="en-US" dirty="0">
              <a:latin typeface="Arial Rounded MT Bold" pitchFamily="34" charset="0"/>
            </a:endParaRPr>
          </a:p>
        </p:txBody>
      </p:sp>
      <p:sp>
        <p:nvSpPr>
          <p:cNvPr id="3" name="Content Placeholder 2"/>
          <p:cNvSpPr>
            <a:spLocks noGrp="1"/>
          </p:cNvSpPr>
          <p:nvPr>
            <p:ph idx="1"/>
          </p:nvPr>
        </p:nvSpPr>
        <p:spPr>
          <a:xfrm>
            <a:off x="152401" y="838200"/>
            <a:ext cx="8686800" cy="6172200"/>
          </a:xfrm>
        </p:spPr>
        <p:txBody>
          <a:bodyPr>
            <a:normAutofit/>
          </a:bodyPr>
          <a:lstStyle/>
          <a:p>
            <a:pPr marL="0" indent="0">
              <a:buNone/>
            </a:pPr>
            <a:r>
              <a:rPr lang="en-US" dirty="0" smtClean="0">
                <a:latin typeface="Arial Rounded MT Bold" pitchFamily="34" charset="0"/>
              </a:rPr>
              <a:t>…</a:t>
            </a:r>
            <a:r>
              <a:rPr lang="en-US" sz="2200" dirty="0" smtClean="0">
                <a:latin typeface="Arial Rounded MT Bold" pitchFamily="34" charset="0"/>
              </a:rPr>
              <a:t>usually </a:t>
            </a:r>
            <a:r>
              <a:rPr lang="en-US" sz="2200" dirty="0">
                <a:latin typeface="Arial Rounded MT Bold" pitchFamily="34" charset="0"/>
              </a:rPr>
              <a:t>meant to be funny, </a:t>
            </a:r>
            <a:r>
              <a:rPr lang="en-US" sz="2200" dirty="0" smtClean="0">
                <a:latin typeface="Arial Rounded MT Bold" pitchFamily="34" charset="0"/>
              </a:rPr>
              <a:t>but its </a:t>
            </a:r>
            <a:r>
              <a:rPr lang="en-US" sz="2200" dirty="0">
                <a:latin typeface="Arial Rounded MT Bold" pitchFamily="34" charset="0"/>
              </a:rPr>
              <a:t>greater </a:t>
            </a:r>
            <a:r>
              <a:rPr lang="en-US" sz="2200" u="sng" dirty="0">
                <a:latin typeface="Arial Rounded MT Bold" pitchFamily="34" charset="0"/>
              </a:rPr>
              <a:t>purpose is often </a:t>
            </a:r>
            <a:r>
              <a:rPr lang="en-US" sz="2200" u="sng" dirty="0" smtClean="0">
                <a:latin typeface="Arial Rounded MT Bold" pitchFamily="34" charset="0"/>
              </a:rPr>
              <a:t>to criticize some aspect of society, using wit as a weapon</a:t>
            </a:r>
            <a:r>
              <a:rPr lang="en-US" sz="2200" dirty="0" smtClean="0">
                <a:latin typeface="Arial Rounded MT Bold" pitchFamily="34" charset="0"/>
              </a:rPr>
              <a:t> to attack that shortcoming. </a:t>
            </a:r>
          </a:p>
          <a:p>
            <a:pPr marL="0" indent="0">
              <a:buNone/>
            </a:pPr>
            <a:r>
              <a:rPr lang="en-US" sz="2800" dirty="0" smtClean="0">
                <a:latin typeface="Arial Rounded MT Bold" pitchFamily="34" charset="0"/>
              </a:rPr>
              <a:t>…commonly characterized by</a:t>
            </a:r>
            <a:r>
              <a:rPr lang="en-US" sz="2800" dirty="0" smtClean="0">
                <a:solidFill>
                  <a:srgbClr val="00B050"/>
                </a:solidFill>
                <a:latin typeface="Arial Rounded MT Bold" pitchFamily="34" charset="0"/>
              </a:rPr>
              <a:t> </a:t>
            </a:r>
            <a:r>
              <a:rPr lang="en-US" sz="2800" b="1" dirty="0" smtClean="0">
                <a:solidFill>
                  <a:srgbClr val="7030A0"/>
                </a:solidFill>
                <a:latin typeface="Arial Rounded MT Bold" pitchFamily="34" charset="0"/>
              </a:rPr>
              <a:t>sarcasm</a:t>
            </a:r>
            <a:r>
              <a:rPr lang="en-US" sz="2800" b="1" dirty="0">
                <a:solidFill>
                  <a:schemeClr val="accent5">
                    <a:lumMod val="75000"/>
                  </a:schemeClr>
                </a:solidFill>
                <a:latin typeface="Arial Rounded MT Bold" pitchFamily="34" charset="0"/>
              </a:rPr>
              <a:t> </a:t>
            </a:r>
            <a:r>
              <a:rPr lang="en-US" sz="2800" b="1" dirty="0" smtClean="0">
                <a:solidFill>
                  <a:schemeClr val="accent5">
                    <a:lumMod val="75000"/>
                  </a:schemeClr>
                </a:solidFill>
                <a:latin typeface="Arial Rounded MT Bold" pitchFamily="34" charset="0"/>
              </a:rPr>
              <a:t>&amp; irony</a:t>
            </a:r>
            <a:r>
              <a:rPr lang="en-US" sz="2800" dirty="0" smtClean="0">
                <a:solidFill>
                  <a:schemeClr val="accent5">
                    <a:lumMod val="75000"/>
                  </a:schemeClr>
                </a:solidFill>
                <a:latin typeface="Arial Rounded MT Bold" pitchFamily="34" charset="0"/>
              </a:rPr>
              <a:t>:</a:t>
            </a:r>
            <a:endParaRPr lang="en-US" sz="2800" b="1" dirty="0" smtClean="0">
              <a:solidFill>
                <a:srgbClr val="7030A0"/>
              </a:solidFill>
              <a:latin typeface="Arial Rounded MT Bold" pitchFamily="34" charset="0"/>
            </a:endParaRPr>
          </a:p>
          <a:p>
            <a:pPr lvl="4"/>
            <a:r>
              <a:rPr lang="en-US" b="1" dirty="0" smtClean="0">
                <a:solidFill>
                  <a:srgbClr val="7030A0"/>
                </a:solidFill>
                <a:latin typeface="Arial Rounded MT Bold" pitchFamily="34" charset="0"/>
              </a:rPr>
              <a:t>Sarcasm-</a:t>
            </a:r>
            <a:r>
              <a:rPr lang="en-US" b="1" dirty="0">
                <a:solidFill>
                  <a:srgbClr val="7030A0"/>
                </a:solidFill>
                <a:latin typeface="Arial Rounded MT Bold" pitchFamily="34" charset="0"/>
              </a:rPr>
              <a:t>-sharp and often satirical or ironic utterance designed to cut or give pain </a:t>
            </a:r>
            <a:endParaRPr lang="en-US" b="1" dirty="0" smtClean="0">
              <a:solidFill>
                <a:srgbClr val="7030A0"/>
              </a:solidFill>
              <a:latin typeface="Arial Rounded MT Bold" pitchFamily="34" charset="0"/>
            </a:endParaRPr>
          </a:p>
          <a:p>
            <a:pPr marL="0" lvl="0" indent="0">
              <a:spcBef>
                <a:spcPts val="0"/>
              </a:spcBef>
              <a:buNone/>
            </a:pPr>
            <a:endParaRPr lang="en-US" sz="1600" dirty="0">
              <a:solidFill>
                <a:prstClr val="black"/>
              </a:solidFill>
            </a:endParaRPr>
          </a:p>
          <a:p>
            <a:pPr marL="0" lvl="0" indent="0">
              <a:spcBef>
                <a:spcPts val="0"/>
              </a:spcBef>
              <a:buNone/>
            </a:pPr>
            <a:r>
              <a:rPr lang="en-US" sz="1600" dirty="0" smtClean="0">
                <a:solidFill>
                  <a:prstClr val="black"/>
                </a:solidFill>
              </a:rPr>
              <a:t>			</a:t>
            </a:r>
            <a:r>
              <a:rPr lang="en-US" sz="2000" dirty="0" smtClean="0">
                <a:solidFill>
                  <a:prstClr val="black"/>
                </a:solidFill>
              </a:rPr>
              <a:t>“</a:t>
            </a:r>
            <a:r>
              <a:rPr lang="en-US" sz="2000" dirty="0">
                <a:solidFill>
                  <a:prstClr val="black"/>
                </a:solidFill>
              </a:rPr>
              <a:t>I am not young enough to know everything.”</a:t>
            </a:r>
          </a:p>
          <a:p>
            <a:pPr marL="0" lvl="0" indent="0">
              <a:spcBef>
                <a:spcPts val="0"/>
              </a:spcBef>
              <a:buNone/>
            </a:pPr>
            <a:r>
              <a:rPr lang="en-US" sz="2000" dirty="0" smtClean="0">
                <a:solidFill>
                  <a:prstClr val="black"/>
                </a:solidFill>
              </a:rPr>
              <a:t>			“</a:t>
            </a:r>
            <a:r>
              <a:rPr lang="en-US" sz="2000" dirty="0">
                <a:solidFill>
                  <a:prstClr val="black"/>
                </a:solidFill>
              </a:rPr>
              <a:t>Marriage is the chief cause of divorce.”</a:t>
            </a:r>
          </a:p>
          <a:p>
            <a:pPr lvl="4"/>
            <a:r>
              <a:rPr lang="en-US" b="1" dirty="0" smtClean="0">
                <a:solidFill>
                  <a:srgbClr val="4BACC6">
                    <a:lumMod val="75000"/>
                  </a:srgbClr>
                </a:solidFill>
                <a:latin typeface="Arial Rounded MT Bold" pitchFamily="34" charset="0"/>
              </a:rPr>
              <a:t>Irony-</a:t>
            </a:r>
            <a:r>
              <a:rPr lang="en-US" b="1" dirty="0">
                <a:solidFill>
                  <a:srgbClr val="4BACC6">
                    <a:lumMod val="75000"/>
                  </a:srgbClr>
                </a:solidFill>
                <a:latin typeface="Arial Rounded MT Bold" pitchFamily="34" charset="0"/>
              </a:rPr>
              <a:t>-the use of words to express something other than and especially the opposite of the literal meaning </a:t>
            </a:r>
            <a:endParaRPr lang="en-US" b="1" dirty="0" smtClean="0">
              <a:solidFill>
                <a:srgbClr val="4BACC6">
                  <a:lumMod val="75000"/>
                </a:srgbClr>
              </a:solidFill>
              <a:latin typeface="Arial Rounded MT Bold" pitchFamily="34" charset="0"/>
            </a:endParaRPr>
          </a:p>
          <a:p>
            <a:pPr lvl="4"/>
            <a:endParaRPr lang="en-US" b="1" dirty="0">
              <a:solidFill>
                <a:srgbClr val="4BACC6">
                  <a:lumMod val="75000"/>
                </a:srgbClr>
              </a:solidFill>
              <a:latin typeface="Arial Rounded MT Bold" pitchFamily="34" charset="0"/>
            </a:endParaRPr>
          </a:p>
          <a:p>
            <a:pPr lvl="2"/>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181600"/>
            <a:ext cx="2288146" cy="145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43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678" y="152400"/>
            <a:ext cx="6061121" cy="1265238"/>
          </a:xfrm>
        </p:spPr>
        <p:txBody>
          <a:bodyPr>
            <a:normAutofit fontScale="90000"/>
          </a:bodyPr>
          <a:lstStyle/>
          <a:p>
            <a:r>
              <a:rPr lang="en-US" sz="4300" b="1" dirty="0">
                <a:solidFill>
                  <a:srgbClr val="92D050"/>
                </a:solidFill>
                <a:latin typeface="Aharoni" pitchFamily="2" charset="-79"/>
                <a:cs typeface="Aharoni" pitchFamily="2" charset="-79"/>
              </a:rPr>
              <a:t>Verbal Irony</a:t>
            </a:r>
            <a:r>
              <a:rPr lang="en-US" sz="2000" b="1" dirty="0">
                <a:solidFill>
                  <a:srgbClr val="92D050"/>
                </a:solidFill>
                <a:latin typeface="Aharoni" pitchFamily="2" charset="-79"/>
                <a:cs typeface="Aharoni" pitchFamily="2" charset="-79"/>
              </a:rPr>
              <a:t> </a:t>
            </a:r>
            <a:r>
              <a:rPr lang="en-US" sz="2000" dirty="0">
                <a:solidFill>
                  <a:prstClr val="black"/>
                </a:solidFill>
              </a:rPr>
              <a:t>is when a speaker says one thing, but </a:t>
            </a:r>
            <a:r>
              <a:rPr lang="en-US" sz="2000" dirty="0" smtClean="0">
                <a:solidFill>
                  <a:prstClr val="black"/>
                </a:solidFill>
              </a:rPr>
              <a:t>means </a:t>
            </a:r>
            <a:r>
              <a:rPr lang="en-US" sz="2000" dirty="0">
                <a:solidFill>
                  <a:prstClr val="black"/>
                </a:solidFill>
              </a:rPr>
              <a:t>another</a:t>
            </a:r>
            <a:r>
              <a:rPr lang="en-US" sz="2000" dirty="0" smtClean="0">
                <a:solidFill>
                  <a:prstClr val="black"/>
                </a:solidFill>
              </a:rPr>
              <a:t>. </a:t>
            </a:r>
            <a:r>
              <a:rPr lang="en-US" sz="2000" b="1" dirty="0" smtClean="0">
                <a:solidFill>
                  <a:prstClr val="black"/>
                </a:solidFill>
              </a:rPr>
              <a:t>NOT sarcasm!</a:t>
            </a:r>
            <a:r>
              <a:rPr lang="en-US" sz="4000" dirty="0">
                <a:solidFill>
                  <a:prstClr val="black"/>
                </a:solidFill>
              </a:rPr>
              <a:t/>
            </a:r>
            <a:br>
              <a:rPr lang="en-US" sz="4000" dirty="0">
                <a:solidFill>
                  <a:prstClr val="black"/>
                </a:solidFill>
              </a:rPr>
            </a:br>
            <a:endParaRPr lang="en-US" dirty="0"/>
          </a:p>
        </p:txBody>
      </p:sp>
      <p:pic>
        <p:nvPicPr>
          <p:cNvPr id="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15000" y="1221261"/>
            <a:ext cx="2667000" cy="180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102" y="762000"/>
            <a:ext cx="3505200" cy="266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8493" y="3810000"/>
            <a:ext cx="4554293" cy="1815882"/>
          </a:xfrm>
          <a:prstGeom prst="rect">
            <a:avLst/>
          </a:prstGeom>
        </p:spPr>
        <p:txBody>
          <a:bodyPr wrap="square">
            <a:spAutoFit/>
          </a:bodyPr>
          <a:lstStyle/>
          <a:p>
            <a:r>
              <a:rPr lang="en-US" sz="4000" b="1" dirty="0">
                <a:solidFill>
                  <a:schemeClr val="accent2"/>
                </a:solidFill>
                <a:latin typeface="Algerian" pitchFamily="82" charset="0"/>
              </a:rPr>
              <a:t>Dramatic </a:t>
            </a:r>
            <a:r>
              <a:rPr lang="en-US" sz="4000" b="1" dirty="0" smtClean="0">
                <a:solidFill>
                  <a:schemeClr val="accent2"/>
                </a:solidFill>
                <a:latin typeface="Algerian" pitchFamily="82" charset="0"/>
              </a:rPr>
              <a:t>Irony</a:t>
            </a:r>
          </a:p>
          <a:p>
            <a:r>
              <a:rPr lang="en-US" dirty="0" smtClean="0"/>
              <a:t>is </a:t>
            </a:r>
            <a:r>
              <a:rPr lang="en-US" dirty="0"/>
              <a:t>when an event occurs whose significance is understood by the audience and not the characters</a:t>
            </a:r>
            <a:r>
              <a:rPr lang="en-US" dirty="0" smtClean="0"/>
              <a:t>. </a:t>
            </a:r>
            <a:r>
              <a:rPr lang="en-US" b="1" dirty="0" smtClean="0"/>
              <a:t>Audience knows more than the characters.</a:t>
            </a:r>
            <a:endParaRPr lang="en-US" b="1" dirty="0"/>
          </a:p>
        </p:txBody>
      </p:sp>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1658408"/>
            <a:ext cx="1447800" cy="2151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28600" y="5625882"/>
            <a:ext cx="4991099" cy="1200329"/>
          </a:xfrm>
          <a:prstGeom prst="rect">
            <a:avLst/>
          </a:prstGeom>
        </p:spPr>
        <p:txBody>
          <a:bodyPr wrap="square">
            <a:spAutoFit/>
          </a:bodyPr>
          <a:lstStyle/>
          <a:p>
            <a:r>
              <a:rPr lang="en-US" sz="3600" dirty="0">
                <a:solidFill>
                  <a:srgbClr val="7030A0"/>
                </a:solidFill>
                <a:latin typeface="Elephant" pitchFamily="18" charset="0"/>
              </a:rPr>
              <a:t>Situational Irony </a:t>
            </a:r>
            <a:r>
              <a:rPr lang="en-US" dirty="0"/>
              <a:t>is when something happens and a reversal of expectations occurs</a:t>
            </a:r>
            <a:r>
              <a:rPr lang="en-US" dirty="0" smtClean="0"/>
              <a:t>. </a:t>
            </a:r>
            <a:r>
              <a:rPr lang="en-US" b="1" dirty="0" smtClean="0"/>
              <a:t>This one can get tricky, however…</a:t>
            </a:r>
            <a:endParaRPr lang="en-US" b="1" dirty="0"/>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8018" y="3124200"/>
            <a:ext cx="3772030" cy="3733800"/>
          </a:xfrm>
          <a:prstGeom prst="rect">
            <a:avLst/>
          </a:prstGeom>
        </p:spPr>
      </p:pic>
      <p:sp>
        <p:nvSpPr>
          <p:cNvPr id="10" name="TextBox 9"/>
          <p:cNvSpPr txBox="1"/>
          <p:nvPr/>
        </p:nvSpPr>
        <p:spPr>
          <a:xfrm>
            <a:off x="5900670" y="1584355"/>
            <a:ext cx="2209800" cy="646331"/>
          </a:xfrm>
          <a:prstGeom prst="rect">
            <a:avLst/>
          </a:prstGeom>
          <a:noFill/>
        </p:spPr>
        <p:txBody>
          <a:bodyPr wrap="square" rtlCol="0">
            <a:spAutoFit/>
          </a:bodyPr>
          <a:lstStyle/>
          <a:p>
            <a:r>
              <a:rPr lang="en-US" dirty="0" smtClean="0"/>
              <a:t>Oh, </a:t>
            </a:r>
            <a:r>
              <a:rPr lang="en-US" dirty="0" err="1" smtClean="0"/>
              <a:t>yesss</a:t>
            </a:r>
            <a:r>
              <a:rPr lang="en-US" dirty="0" smtClean="0"/>
              <a:t>! I LOVE rotten cheese :D</a:t>
            </a:r>
            <a:endParaRPr lang="en-US" dirty="0"/>
          </a:p>
        </p:txBody>
      </p:sp>
    </p:spTree>
    <p:extLst>
      <p:ext uri="{BB962C8B-B14F-4D97-AF65-F5344CB8AC3E}">
        <p14:creationId xmlns:p14="http://schemas.microsoft.com/office/powerpoint/2010/main" val="114898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ctr">
              <a:buNone/>
            </a:pPr>
            <a:r>
              <a:rPr lang="en-US" sz="4400" b="1" u="sng" dirty="0">
                <a:solidFill>
                  <a:srgbClr val="C00000"/>
                </a:solidFill>
              </a:rPr>
              <a:t>Literary Terms to Know for Unit:</a:t>
            </a:r>
          </a:p>
          <a:p>
            <a:pPr marL="0" lvl="0" indent="0">
              <a:buNone/>
            </a:pPr>
            <a:r>
              <a:rPr lang="en-US" b="1" u="sng" dirty="0">
                <a:solidFill>
                  <a:srgbClr val="0070C0"/>
                </a:solidFill>
              </a:rPr>
              <a:t>Allegory: </a:t>
            </a:r>
            <a:r>
              <a:rPr lang="en-US" dirty="0">
                <a:solidFill>
                  <a:prstClr val="black"/>
                </a:solidFill>
              </a:rPr>
              <a:t> A</a:t>
            </a:r>
            <a:r>
              <a:rPr lang="en-US" sz="1800" dirty="0">
                <a:solidFill>
                  <a:prstClr val="black"/>
                </a:solidFill>
              </a:rPr>
              <a:t>n </a:t>
            </a:r>
            <a:r>
              <a:rPr lang="en-US" sz="1800" b="1" dirty="0">
                <a:solidFill>
                  <a:prstClr val="black"/>
                </a:solidFill>
              </a:rPr>
              <a:t>allegory</a:t>
            </a:r>
            <a:r>
              <a:rPr lang="en-US" sz="1800" dirty="0">
                <a:solidFill>
                  <a:prstClr val="black"/>
                </a:solidFill>
              </a:rPr>
              <a:t> is a story with (count '</a:t>
            </a:r>
            <a:r>
              <a:rPr lang="en-US" sz="1800" dirty="0" err="1">
                <a:solidFill>
                  <a:prstClr val="black"/>
                </a:solidFill>
              </a:rPr>
              <a:t>em</a:t>
            </a:r>
            <a:r>
              <a:rPr lang="en-US" sz="1800" dirty="0">
                <a:solidFill>
                  <a:prstClr val="black"/>
                </a:solidFill>
              </a:rPr>
              <a:t>) two levels of meaning. First, there's the surface of the story. You know, the characters and plot and all that obvious stuff. Then there's the symbolic level, or the deeper meaning that all the jazz on the surface represents.</a:t>
            </a:r>
            <a:endParaRPr lang="en-US" sz="1800" b="1" u="sng" dirty="0">
              <a:solidFill>
                <a:srgbClr val="0070C0"/>
              </a:solidFill>
            </a:endParaRPr>
          </a:p>
          <a:p>
            <a:pPr marL="0" lvl="0" indent="0">
              <a:buNone/>
            </a:pPr>
            <a:r>
              <a:rPr lang="en-US" b="1" u="sng" dirty="0">
                <a:solidFill>
                  <a:srgbClr val="0070C0"/>
                </a:solidFill>
              </a:rPr>
              <a:t>Allusion: </a:t>
            </a:r>
            <a:r>
              <a:rPr lang="en-US" sz="1800" dirty="0">
                <a:solidFill>
                  <a:prstClr val="black"/>
                </a:solidFill>
              </a:rPr>
              <a:t>An </a:t>
            </a:r>
            <a:r>
              <a:rPr lang="en-US" sz="1800" b="1" dirty="0">
                <a:solidFill>
                  <a:prstClr val="black"/>
                </a:solidFill>
              </a:rPr>
              <a:t>allusion</a:t>
            </a:r>
            <a:r>
              <a:rPr lang="en-US" sz="1800" dirty="0">
                <a:solidFill>
                  <a:prstClr val="black"/>
                </a:solidFill>
              </a:rPr>
              <a:t> is a figure of speech that refers to a well-known story, event, person, or object in order to make a comparison in the readers' minds.</a:t>
            </a:r>
            <a:endParaRPr lang="en-US" sz="1800" b="1" u="sng" dirty="0">
              <a:solidFill>
                <a:srgbClr val="0070C0"/>
              </a:solidFill>
            </a:endParaRPr>
          </a:p>
          <a:p>
            <a:pPr marL="0" lvl="0" indent="0">
              <a:buNone/>
            </a:pPr>
            <a:r>
              <a:rPr lang="en-US" b="1" u="sng" dirty="0">
                <a:solidFill>
                  <a:srgbClr val="0070C0"/>
                </a:solidFill>
              </a:rPr>
              <a:t>Symbol: </a:t>
            </a:r>
            <a:r>
              <a:rPr lang="en-US" dirty="0">
                <a:solidFill>
                  <a:prstClr val="black"/>
                </a:solidFill>
              </a:rPr>
              <a:t>a </a:t>
            </a:r>
            <a:r>
              <a:rPr lang="en-US" sz="2000" dirty="0">
                <a:solidFill>
                  <a:prstClr val="black"/>
                </a:solidFill>
              </a:rPr>
              <a:t>symbol is a word, an image, or anything that somehow represents a larger idea.</a:t>
            </a:r>
            <a:endParaRPr lang="en-US" sz="2000" b="1" u="sng" dirty="0">
              <a:solidFill>
                <a:srgbClr val="0070C0"/>
              </a:solidFill>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38729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8" y="-152400"/>
            <a:ext cx="9172977" cy="11580091"/>
          </a:xfrm>
          <a:prstGeom prst="rect">
            <a:avLst/>
          </a:prstGeom>
        </p:spPr>
      </p:pic>
      <p:sp>
        <p:nvSpPr>
          <p:cNvPr id="2" name="Title 1"/>
          <p:cNvSpPr>
            <a:spLocks noGrp="1"/>
          </p:cNvSpPr>
          <p:nvPr>
            <p:ph type="title"/>
          </p:nvPr>
        </p:nvSpPr>
        <p:spPr>
          <a:xfrm>
            <a:off x="152400" y="-152400"/>
            <a:ext cx="8763000" cy="990600"/>
          </a:xfrm>
        </p:spPr>
        <p:txBody>
          <a:bodyPr>
            <a:normAutofit/>
          </a:bodyPr>
          <a:lstStyle/>
          <a:p>
            <a:r>
              <a:rPr lang="en-US" b="1" dirty="0" smtClean="0">
                <a:solidFill>
                  <a:schemeClr val="accent2">
                    <a:lumMod val="75000"/>
                  </a:schemeClr>
                </a:solidFill>
              </a:rPr>
              <a:t>Methods of Satire</a:t>
            </a:r>
            <a:endParaRPr lang="en-US" b="1" dirty="0">
              <a:solidFill>
                <a:schemeClr val="accent2">
                  <a:lumMod val="75000"/>
                </a:schemeClr>
              </a:solidFill>
            </a:endParaRPr>
          </a:p>
        </p:txBody>
      </p:sp>
      <p:sp>
        <p:nvSpPr>
          <p:cNvPr id="3" name="Content Placeholder 2"/>
          <p:cNvSpPr>
            <a:spLocks noGrp="1"/>
          </p:cNvSpPr>
          <p:nvPr>
            <p:ph idx="1"/>
          </p:nvPr>
        </p:nvSpPr>
        <p:spPr>
          <a:xfrm>
            <a:off x="0" y="609600"/>
            <a:ext cx="9067800" cy="7924800"/>
          </a:xfrm>
        </p:spPr>
        <p:txBody>
          <a:bodyPr>
            <a:normAutofit/>
          </a:bodyPr>
          <a:lstStyle/>
          <a:p>
            <a:pPr marL="0" lvl="0" indent="0">
              <a:spcBef>
                <a:spcPts val="0"/>
              </a:spcBef>
              <a:buNone/>
            </a:pPr>
            <a:endParaRPr lang="en-US" b="1" u="sng" dirty="0" smtClean="0">
              <a:solidFill>
                <a:srgbClr val="0070C0"/>
              </a:solidFill>
              <a:hlinkClick r:id="rId3" tooltip="Exaggeration"/>
            </a:endParaRPr>
          </a:p>
          <a:p>
            <a:pPr marL="0" lvl="0" indent="0">
              <a:spcBef>
                <a:spcPts val="0"/>
              </a:spcBef>
              <a:buNone/>
            </a:pPr>
            <a:r>
              <a:rPr lang="en-US" b="1" u="sng" dirty="0" smtClean="0">
                <a:solidFill>
                  <a:srgbClr val="0070C0"/>
                </a:solidFill>
                <a:hlinkClick r:id="rId3" tooltip="Exaggeration"/>
              </a:rPr>
              <a:t>Exaggeration</a:t>
            </a:r>
            <a:r>
              <a:rPr lang="en-US" sz="1800" dirty="0" smtClean="0"/>
              <a:t> </a:t>
            </a:r>
            <a:r>
              <a:rPr lang="en-US" sz="1800" dirty="0"/>
              <a:t>To enlarge, increase, or represent something beyond normal bounds so that it becomes ridiculous and its faults can be seen</a:t>
            </a:r>
            <a:r>
              <a:rPr lang="en-US" sz="1800" dirty="0" smtClean="0"/>
              <a:t>.</a:t>
            </a:r>
          </a:p>
          <a:p>
            <a:pPr marL="0" lvl="0" indent="0">
              <a:spcBef>
                <a:spcPts val="0"/>
              </a:spcBef>
              <a:buNone/>
            </a:pPr>
            <a:endParaRPr lang="en-US" sz="1800" dirty="0"/>
          </a:p>
          <a:p>
            <a:pPr marL="0" lvl="0" indent="0">
              <a:spcBef>
                <a:spcPts val="0"/>
              </a:spcBef>
              <a:buNone/>
            </a:pPr>
            <a:endParaRPr lang="en-US" sz="1800" dirty="0" smtClean="0"/>
          </a:p>
          <a:p>
            <a:pPr marL="0" lvl="0" indent="0">
              <a:spcBef>
                <a:spcPts val="0"/>
              </a:spcBef>
              <a:buNone/>
            </a:pPr>
            <a:r>
              <a:rPr lang="en-US" b="1" u="sng" dirty="0" smtClean="0">
                <a:solidFill>
                  <a:srgbClr val="0070C0"/>
                </a:solidFill>
              </a:rPr>
              <a:t>Juxtaposition </a:t>
            </a:r>
            <a:r>
              <a:rPr lang="en-US" sz="1800" dirty="0"/>
              <a:t>the act </a:t>
            </a:r>
            <a:r>
              <a:rPr lang="en-US" sz="1800" dirty="0" smtClean="0"/>
              <a:t>of </a:t>
            </a:r>
            <a:r>
              <a:rPr lang="en-US" sz="1800" dirty="0"/>
              <a:t>placing two or </a:t>
            </a:r>
            <a:r>
              <a:rPr lang="en-US" sz="1800" dirty="0" smtClean="0"/>
              <a:t>more opposite/unalike </a:t>
            </a:r>
            <a:r>
              <a:rPr lang="en-US" sz="1800" dirty="0"/>
              <a:t>things side by side; </a:t>
            </a:r>
            <a:r>
              <a:rPr lang="en-US" sz="1800" dirty="0" smtClean="0"/>
              <a:t>to add </a:t>
            </a:r>
            <a:r>
              <a:rPr lang="en-US" sz="1800" dirty="0" smtClean="0"/>
              <a:t>contrast</a:t>
            </a:r>
          </a:p>
          <a:p>
            <a:pPr marL="0" lvl="0" indent="0">
              <a:spcBef>
                <a:spcPts val="0"/>
              </a:spcBef>
              <a:buNone/>
            </a:pPr>
            <a:endParaRPr lang="en-US" sz="1800" dirty="0"/>
          </a:p>
          <a:p>
            <a:pPr marL="0" lvl="0" indent="0">
              <a:spcBef>
                <a:spcPts val="0"/>
              </a:spcBef>
              <a:buNone/>
            </a:pPr>
            <a:endParaRPr lang="en-US" sz="1800" dirty="0" smtClean="0"/>
          </a:p>
          <a:p>
            <a:pPr marL="0" indent="0">
              <a:buNone/>
            </a:pPr>
            <a:r>
              <a:rPr lang="en-US" b="1" u="sng" dirty="0" smtClean="0">
                <a:solidFill>
                  <a:srgbClr val="0070C0"/>
                </a:solidFill>
              </a:rPr>
              <a:t>Analogy </a:t>
            </a:r>
            <a:r>
              <a:rPr lang="en-US" sz="1800" dirty="0">
                <a:latin typeface="+mj-lt"/>
              </a:rPr>
              <a:t>A comparison between two things, typically on the basis of their structure and for the purpose of explanation or clarification</a:t>
            </a:r>
            <a:r>
              <a:rPr lang="en-US" sz="1800" dirty="0" smtClean="0">
                <a:latin typeface="+mj-lt"/>
              </a:rPr>
              <a:t>.</a:t>
            </a:r>
          </a:p>
          <a:p>
            <a:pPr marL="0" indent="0">
              <a:buNone/>
            </a:pPr>
            <a:endParaRPr lang="en-US" sz="1800" b="1" u="sng" dirty="0">
              <a:solidFill>
                <a:srgbClr val="0070C0"/>
              </a:solidFill>
              <a:latin typeface="+mj-lt"/>
            </a:endParaRPr>
          </a:p>
          <a:p>
            <a:pPr marL="0" indent="0">
              <a:buNone/>
            </a:pPr>
            <a:endParaRPr lang="en-US" sz="1800" b="1" u="sng" dirty="0" smtClean="0">
              <a:solidFill>
                <a:srgbClr val="0070C0"/>
              </a:solidFill>
              <a:latin typeface="+mj-lt"/>
            </a:endParaRPr>
          </a:p>
          <a:p>
            <a:pPr marL="0" marR="0" indent="0" fontAlgn="t">
              <a:spcBef>
                <a:spcPts val="0"/>
              </a:spcBef>
              <a:spcAft>
                <a:spcPts val="0"/>
              </a:spcAft>
              <a:buNone/>
            </a:pPr>
            <a:r>
              <a:rPr lang="en-US" b="1" u="sng" dirty="0">
                <a:solidFill>
                  <a:srgbClr val="0070C0"/>
                </a:solidFill>
                <a:hlinkClick r:id="rId4" tooltip="Double entendre"/>
              </a:rPr>
              <a:t>D</a:t>
            </a:r>
            <a:r>
              <a:rPr lang="en-US" b="1" u="sng" dirty="0" smtClean="0">
                <a:solidFill>
                  <a:srgbClr val="0070C0"/>
                </a:solidFill>
                <a:hlinkClick r:id="rId4" tooltip="Double entendre"/>
              </a:rPr>
              <a:t>ouble </a:t>
            </a:r>
            <a:r>
              <a:rPr lang="en-US" b="1" u="sng" dirty="0">
                <a:solidFill>
                  <a:srgbClr val="0070C0"/>
                </a:solidFill>
                <a:hlinkClick r:id="rId4" tooltip="Double entendre"/>
              </a:rPr>
              <a:t>entendre</a:t>
            </a:r>
            <a:r>
              <a:rPr lang="en-US" b="1" u="sng" dirty="0">
                <a:solidFill>
                  <a:srgbClr val="0070C0"/>
                </a:solidFill>
              </a:rPr>
              <a:t> </a:t>
            </a:r>
            <a:r>
              <a:rPr lang="en-US" sz="2100" dirty="0" smtClean="0"/>
              <a:t> </a:t>
            </a:r>
          </a:p>
          <a:p>
            <a:pPr marL="0" marR="0" indent="0" fontAlgn="t">
              <a:spcBef>
                <a:spcPts val="0"/>
              </a:spcBef>
              <a:spcAft>
                <a:spcPts val="0"/>
              </a:spcAft>
              <a:buNone/>
            </a:pPr>
            <a:r>
              <a:rPr lang="en-US" sz="1800" dirty="0" smtClean="0"/>
              <a:t>ambiguity of meaning arising from language that lends itself to more than one interpretation; or a word or expression capable of two interpretations with one usually being risqué </a:t>
            </a:r>
          </a:p>
        </p:txBody>
      </p:sp>
    </p:spTree>
    <p:extLst>
      <p:ext uri="{BB962C8B-B14F-4D97-AF65-F5344CB8AC3E}">
        <p14:creationId xmlns:p14="http://schemas.microsoft.com/office/powerpoint/2010/main" val="347891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8535"/>
            <a:ext cx="8229600" cy="856735"/>
          </a:xfrm>
        </p:spPr>
        <p:txBody>
          <a:bodyPr/>
          <a:lstStyle/>
          <a:p>
            <a:r>
              <a:rPr lang="en-US" dirty="0" smtClean="0"/>
              <a:t>Modes of Satire</a:t>
            </a:r>
            <a:endParaRPr lang="en-US" dirty="0"/>
          </a:p>
        </p:txBody>
      </p:sp>
      <p:sp>
        <p:nvSpPr>
          <p:cNvPr id="3" name="Content Placeholder 2"/>
          <p:cNvSpPr>
            <a:spLocks noGrp="1"/>
          </p:cNvSpPr>
          <p:nvPr>
            <p:ph idx="1"/>
          </p:nvPr>
        </p:nvSpPr>
        <p:spPr>
          <a:xfrm>
            <a:off x="1676400" y="762000"/>
            <a:ext cx="6553200" cy="5257800"/>
          </a:xfrm>
        </p:spPr>
        <p:txBody>
          <a:bodyPr>
            <a:normAutofit fontScale="47500" lnSpcReduction="20000"/>
          </a:bodyPr>
          <a:lstStyle/>
          <a:p>
            <a:pPr marL="0" indent="0">
              <a:lnSpc>
                <a:spcPct val="115000"/>
              </a:lnSpc>
              <a:spcBef>
                <a:spcPts val="0"/>
              </a:spcBef>
              <a:buNone/>
            </a:pPr>
            <a:endParaRPr lang="en-US" sz="3100" dirty="0" smtClean="0">
              <a:ea typeface="Calibri"/>
              <a:cs typeface="Times New Roman"/>
            </a:endParaRPr>
          </a:p>
          <a:p>
            <a:pPr marL="0" indent="0">
              <a:lnSpc>
                <a:spcPct val="115000"/>
              </a:lnSpc>
              <a:spcBef>
                <a:spcPts val="0"/>
              </a:spcBef>
              <a:buNone/>
            </a:pPr>
            <a:endParaRPr lang="en-US" sz="3100" dirty="0">
              <a:ea typeface="Calibri"/>
              <a:cs typeface="Times New Roman"/>
            </a:endParaRPr>
          </a:p>
          <a:p>
            <a:pPr marL="0" indent="0">
              <a:lnSpc>
                <a:spcPct val="115000"/>
              </a:lnSpc>
              <a:spcBef>
                <a:spcPts val="0"/>
              </a:spcBef>
              <a:buNone/>
            </a:pPr>
            <a:r>
              <a:rPr lang="en-US" sz="3100" b="1" dirty="0" smtClean="0">
                <a:ea typeface="Calibri"/>
                <a:cs typeface="Times New Roman"/>
              </a:rPr>
              <a:t>Parody— </a:t>
            </a:r>
            <a:r>
              <a:rPr lang="en-US" sz="3100" dirty="0" smtClean="0">
                <a:ea typeface="Calibri"/>
                <a:cs typeface="Times New Roman"/>
              </a:rPr>
              <a:t>A </a:t>
            </a:r>
            <a:r>
              <a:rPr lang="en-US" sz="3100" dirty="0">
                <a:ea typeface="Calibri"/>
                <a:cs typeface="Times New Roman"/>
              </a:rPr>
              <a:t>humorous imitation of style, characters, or subject matter of serious writing. Parody is designed to ridicule a work or to point out, or exaggerate its characteristics. </a:t>
            </a:r>
            <a:endParaRPr lang="en-US" sz="3100" dirty="0" smtClean="0">
              <a:ea typeface="Calibri"/>
              <a:cs typeface="Times New Roman"/>
            </a:endParaRPr>
          </a:p>
          <a:p>
            <a:pPr marL="0" indent="0">
              <a:lnSpc>
                <a:spcPct val="115000"/>
              </a:lnSpc>
              <a:spcBef>
                <a:spcPts val="0"/>
              </a:spcBef>
              <a:buNone/>
            </a:pPr>
            <a:endParaRPr lang="en-US" sz="3100" dirty="0" smtClean="0">
              <a:solidFill>
                <a:prstClr val="black"/>
              </a:solidFill>
            </a:endParaRPr>
          </a:p>
          <a:p>
            <a:pPr marL="0" indent="0">
              <a:lnSpc>
                <a:spcPct val="115000"/>
              </a:lnSpc>
              <a:spcBef>
                <a:spcPts val="0"/>
              </a:spcBef>
              <a:buNone/>
            </a:pPr>
            <a:r>
              <a:rPr lang="en-US" sz="3100" b="1" dirty="0" smtClean="0">
                <a:solidFill>
                  <a:prstClr val="black"/>
                </a:solidFill>
              </a:rPr>
              <a:t>Spoof—</a:t>
            </a:r>
            <a:r>
              <a:rPr lang="en-US" sz="3100" dirty="0" smtClean="0">
                <a:solidFill>
                  <a:prstClr val="black"/>
                </a:solidFill>
              </a:rPr>
              <a:t>Used </a:t>
            </a:r>
            <a:r>
              <a:rPr lang="en-US" sz="3100" dirty="0">
                <a:solidFill>
                  <a:prstClr val="black"/>
                </a:solidFill>
              </a:rPr>
              <a:t>to make fun or mock someone or something by imitating them in a funny or satirical </a:t>
            </a:r>
            <a:r>
              <a:rPr lang="en-US" sz="3100" dirty="0" smtClean="0">
                <a:solidFill>
                  <a:prstClr val="black"/>
                </a:solidFill>
              </a:rPr>
              <a:t>way. Imitate </a:t>
            </a:r>
            <a:r>
              <a:rPr lang="en-US" sz="3100" dirty="0">
                <a:solidFill>
                  <a:prstClr val="black"/>
                </a:solidFill>
              </a:rPr>
              <a:t>(something) while exaggerating its characteristic features for comic effect: "“Scary Movie” spoofs horror movies".</a:t>
            </a:r>
          </a:p>
          <a:p>
            <a:pPr lvl="0">
              <a:lnSpc>
                <a:spcPct val="115000"/>
              </a:lnSpc>
              <a:spcBef>
                <a:spcPts val="0"/>
              </a:spcBef>
              <a:buFont typeface="Symbol"/>
              <a:buChar char=""/>
            </a:pPr>
            <a:endParaRPr lang="en-US" sz="3100" dirty="0">
              <a:ea typeface="Calibri"/>
              <a:cs typeface="Times New Roman"/>
            </a:endParaRPr>
          </a:p>
          <a:p>
            <a:pPr marL="0" lvl="0" indent="0">
              <a:lnSpc>
                <a:spcPct val="115000"/>
              </a:lnSpc>
              <a:spcBef>
                <a:spcPts val="0"/>
              </a:spcBef>
              <a:buNone/>
            </a:pPr>
            <a:r>
              <a:rPr lang="en-US" sz="3100" b="1" dirty="0">
                <a:ea typeface="Calibri"/>
                <a:cs typeface="Times New Roman"/>
              </a:rPr>
              <a:t>Caricature—</a:t>
            </a:r>
            <a:r>
              <a:rPr lang="en-US" sz="3100" dirty="0">
                <a:ea typeface="Calibri"/>
                <a:cs typeface="Times New Roman"/>
              </a:rPr>
              <a:t>A humorous picture that exaggerates or distorts certain qualities in order to create a ridiculous effect. </a:t>
            </a:r>
            <a:r>
              <a:rPr lang="en-US" sz="3100" dirty="0" smtClean="0">
                <a:ea typeface="Calibri"/>
                <a:cs typeface="Times New Roman"/>
              </a:rPr>
              <a:t>Its </a:t>
            </a:r>
            <a:r>
              <a:rPr lang="en-US" sz="3100" dirty="0">
                <a:ea typeface="Calibri"/>
                <a:cs typeface="Times New Roman"/>
              </a:rPr>
              <a:t>true intent is not to criticize just one individual, but rather to ridicule an entire societal group or social practice. </a:t>
            </a:r>
            <a:endParaRPr lang="en-US" sz="3100" dirty="0" smtClean="0">
              <a:ea typeface="Calibri"/>
              <a:cs typeface="Times New Roman"/>
            </a:endParaRPr>
          </a:p>
          <a:p>
            <a:pPr marL="0" lvl="0" indent="0">
              <a:lnSpc>
                <a:spcPct val="115000"/>
              </a:lnSpc>
              <a:spcBef>
                <a:spcPts val="0"/>
              </a:spcBef>
              <a:buNone/>
            </a:pPr>
            <a:endParaRPr lang="en-US" sz="3100" dirty="0">
              <a:ea typeface="Calibri"/>
              <a:cs typeface="Times New Roman"/>
            </a:endParaRPr>
          </a:p>
          <a:p>
            <a:pPr marL="0" lvl="0" indent="0">
              <a:lnSpc>
                <a:spcPct val="115000"/>
              </a:lnSpc>
              <a:spcBef>
                <a:spcPts val="0"/>
              </a:spcBef>
              <a:buNone/>
            </a:pPr>
            <a:r>
              <a:rPr lang="en-US" sz="3100" b="1" dirty="0" smtClean="0">
                <a:ea typeface="Calibri"/>
                <a:cs typeface="Times New Roman"/>
              </a:rPr>
              <a:t>Mock-Heroic—</a:t>
            </a:r>
            <a:r>
              <a:rPr lang="en-US" sz="3100" dirty="0" smtClean="0">
                <a:ea typeface="Calibri"/>
                <a:cs typeface="Times New Roman"/>
              </a:rPr>
              <a:t>Ridiculing </a:t>
            </a:r>
            <a:r>
              <a:rPr lang="en-US" sz="3100" dirty="0">
                <a:ea typeface="Calibri"/>
                <a:cs typeface="Times New Roman"/>
              </a:rPr>
              <a:t>or burlesquing (grotesque exaggeration or comic imitation) heroic style, character, or action </a:t>
            </a:r>
            <a:endParaRPr lang="en-US" sz="3100" dirty="0" smtClean="0">
              <a:ea typeface="Calibri"/>
              <a:cs typeface="Times New Roman"/>
            </a:endParaRPr>
          </a:p>
          <a:p>
            <a:pPr marL="0" lvl="0" indent="0">
              <a:lnSpc>
                <a:spcPct val="115000"/>
              </a:lnSpc>
              <a:spcBef>
                <a:spcPts val="0"/>
              </a:spcBef>
              <a:buNone/>
            </a:pPr>
            <a:endParaRPr lang="en-US" sz="3100" dirty="0">
              <a:ea typeface="Calibri"/>
              <a:cs typeface="Times New Roman"/>
            </a:endParaRPr>
          </a:p>
          <a:p>
            <a:pPr marL="0" lvl="0" indent="0">
              <a:lnSpc>
                <a:spcPct val="115000"/>
              </a:lnSpc>
              <a:spcBef>
                <a:spcPts val="0"/>
              </a:spcBef>
              <a:spcAft>
                <a:spcPts val="1000"/>
              </a:spcAft>
              <a:buNone/>
            </a:pPr>
            <a:r>
              <a:rPr lang="en-US" sz="3100" b="1" dirty="0" smtClean="0">
                <a:ea typeface="Calibri"/>
                <a:cs typeface="Times New Roman"/>
              </a:rPr>
              <a:t>Lampooning—</a:t>
            </a:r>
            <a:r>
              <a:rPr lang="en-US" sz="3100" dirty="0" smtClean="0">
                <a:ea typeface="Calibri"/>
                <a:cs typeface="Times New Roman"/>
              </a:rPr>
              <a:t>A harsh attack on an individual. It can be written, or in the form of a drawing. In the early years of the United States, political lampoons were both common and vicious. Our own political cartoons can be seen as lampoons. </a:t>
            </a:r>
          </a:p>
          <a:p>
            <a:endParaRPr lang="en-US" dirty="0"/>
          </a:p>
        </p:txBody>
      </p:sp>
    </p:spTree>
    <p:extLst>
      <p:ext uri="{BB962C8B-B14F-4D97-AF65-F5344CB8AC3E}">
        <p14:creationId xmlns:p14="http://schemas.microsoft.com/office/powerpoint/2010/main" val="1271347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981713"/>
          </a:xfrm>
          <a:prstGeom prst="rect">
            <a:avLst/>
          </a:prstGeom>
        </p:spPr>
      </p:pic>
      <p:sp>
        <p:nvSpPr>
          <p:cNvPr id="2" name="Title 1"/>
          <p:cNvSpPr>
            <a:spLocks noGrp="1"/>
          </p:cNvSpPr>
          <p:nvPr>
            <p:ph type="title"/>
          </p:nvPr>
        </p:nvSpPr>
        <p:spPr/>
        <p:txBody>
          <a:bodyPr/>
          <a:lstStyle/>
          <a:p>
            <a:r>
              <a:rPr lang="en-US" b="1" dirty="0" smtClean="0"/>
              <a:t>Two Classifications of Satire:</a:t>
            </a:r>
            <a:endParaRPr lang="en-US" b="1" dirty="0"/>
          </a:p>
        </p:txBody>
      </p:sp>
      <p:sp>
        <p:nvSpPr>
          <p:cNvPr id="3" name="Content Placeholder 2"/>
          <p:cNvSpPr>
            <a:spLocks noGrp="1"/>
          </p:cNvSpPr>
          <p:nvPr>
            <p:ph idx="1"/>
          </p:nvPr>
        </p:nvSpPr>
        <p:spPr>
          <a:xfrm>
            <a:off x="152400" y="1143000"/>
            <a:ext cx="8839200" cy="5715000"/>
          </a:xfrm>
        </p:spPr>
        <p:txBody>
          <a:bodyPr>
            <a:normAutofit lnSpcReduction="10000"/>
          </a:bodyPr>
          <a:lstStyle/>
          <a:p>
            <a:r>
              <a:rPr lang="en-US" sz="5400" b="1" dirty="0" err="1" smtClean="0"/>
              <a:t>Horatian</a:t>
            </a:r>
            <a:r>
              <a:rPr lang="en-US" sz="5400" dirty="0" smtClean="0"/>
              <a:t> </a:t>
            </a:r>
            <a:r>
              <a:rPr lang="en-US" sz="2300" dirty="0" smtClean="0"/>
              <a:t>satire, named for the Roman satirist </a:t>
            </a:r>
            <a:r>
              <a:rPr lang="en-US" sz="2300" dirty="0" smtClean="0">
                <a:hlinkClick r:id="rId3" action="ppaction://hlinkfile" tooltip="Horace"/>
              </a:rPr>
              <a:t>Horace</a:t>
            </a:r>
            <a:r>
              <a:rPr lang="en-US" sz="2300" dirty="0" smtClean="0"/>
              <a:t> (65–8 BCE), playfully criticizes some social vice through gentle, mild, and light-hearted </a:t>
            </a:r>
            <a:r>
              <a:rPr lang="en-US" sz="2300" dirty="0" err="1" smtClean="0"/>
              <a:t>humour</a:t>
            </a:r>
            <a:r>
              <a:rPr lang="en-US" sz="2300" dirty="0" smtClean="0"/>
              <a:t>. It directs wit, exaggeration, and self-deprecating </a:t>
            </a:r>
            <a:r>
              <a:rPr lang="en-US" sz="2300" dirty="0" err="1" smtClean="0"/>
              <a:t>humour</a:t>
            </a:r>
            <a:r>
              <a:rPr lang="en-US" sz="2300" dirty="0" smtClean="0"/>
              <a:t> toward what it identifies as folly, rather than evil. </a:t>
            </a:r>
          </a:p>
          <a:p>
            <a:pPr lvl="3"/>
            <a:r>
              <a:rPr lang="en-US" b="1" dirty="0" smtClean="0">
                <a:solidFill>
                  <a:srgbClr val="C00000"/>
                </a:solidFill>
              </a:rPr>
              <a:t>Makes you laugh, thoughtful reflection  is the aftertaste. </a:t>
            </a:r>
          </a:p>
          <a:p>
            <a:r>
              <a:rPr lang="en-US" sz="5400" b="1" dirty="0" err="1" smtClean="0"/>
              <a:t>Juvenalian</a:t>
            </a:r>
            <a:r>
              <a:rPr lang="en-US" sz="5400" b="1" dirty="0" smtClean="0"/>
              <a:t> </a:t>
            </a:r>
            <a:r>
              <a:rPr lang="en-US" sz="2300" dirty="0" smtClean="0"/>
              <a:t>satire</a:t>
            </a:r>
            <a:r>
              <a:rPr lang="en-US" sz="2300" dirty="0"/>
              <a:t>, named after the Roman satirist </a:t>
            </a:r>
            <a:r>
              <a:rPr lang="en-US" sz="2300" dirty="0">
                <a:hlinkClick r:id="rId4" action="ppaction://hlinkfile" tooltip="Juvenal"/>
              </a:rPr>
              <a:t>Juvenal</a:t>
            </a:r>
            <a:r>
              <a:rPr lang="en-US" sz="2300" dirty="0"/>
              <a:t> (late 1st century – early 2nd century CE), is more contemptuous and </a:t>
            </a:r>
            <a:r>
              <a:rPr lang="en-US" sz="2300" dirty="0" smtClean="0"/>
              <a:t>abrasive and addresses </a:t>
            </a:r>
            <a:r>
              <a:rPr lang="en-US" sz="2300" dirty="0"/>
              <a:t>social evil through scorn, outrage, and savage ridicule. This form is often pessimistic, characterized by irony, </a:t>
            </a:r>
            <a:r>
              <a:rPr lang="en-US" sz="2300" dirty="0" smtClean="0"/>
              <a:t>sarcasm and moral </a:t>
            </a:r>
            <a:r>
              <a:rPr lang="en-US" sz="2300" dirty="0"/>
              <a:t>indignation </a:t>
            </a:r>
            <a:r>
              <a:rPr lang="en-US" sz="2300" dirty="0" smtClean="0"/>
              <a:t>with </a:t>
            </a:r>
            <a:r>
              <a:rPr lang="en-US" sz="2300" dirty="0"/>
              <a:t>less emphasis on humor. </a:t>
            </a:r>
            <a:endParaRPr lang="en-US" sz="2300" dirty="0" smtClean="0"/>
          </a:p>
          <a:p>
            <a:pPr lvl="3"/>
            <a:r>
              <a:rPr lang="en-US" b="1" dirty="0" smtClean="0">
                <a:solidFill>
                  <a:srgbClr val="C00000"/>
                </a:solidFill>
              </a:rPr>
              <a:t>Makes you feel a knot in your stomach at first, the aftertaste you’re left with makes you want to change your evil ways, or the evils ways of others. </a:t>
            </a:r>
          </a:p>
          <a:p>
            <a:pPr lvl="5"/>
            <a:endParaRPr lang="en-US" dirty="0"/>
          </a:p>
        </p:txBody>
      </p:sp>
    </p:spTree>
    <p:extLst>
      <p:ext uri="{BB962C8B-B14F-4D97-AF65-F5344CB8AC3E}">
        <p14:creationId xmlns:p14="http://schemas.microsoft.com/office/powerpoint/2010/main" val="4266846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693</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Satire</vt:lpstr>
      <vt:lpstr>Definition of Satire</vt:lpstr>
      <vt:lpstr>The Many Faces of Satire </vt:lpstr>
      <vt:lpstr>Satire is…</vt:lpstr>
      <vt:lpstr>Verbal Irony is when a speaker says one thing, but means another. NOT sarcasm! </vt:lpstr>
      <vt:lpstr>PowerPoint Presentation</vt:lpstr>
      <vt:lpstr>Methods of Satire</vt:lpstr>
      <vt:lpstr>Modes of Satire</vt:lpstr>
      <vt:lpstr>Two Classifications of Satire:</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Satire</dc:title>
  <dc:creator>juzwikcrystal</dc:creator>
  <cp:lastModifiedBy>Crystal Juzwik</cp:lastModifiedBy>
  <cp:revision>51</cp:revision>
  <dcterms:created xsi:type="dcterms:W3CDTF">2013-02-13T16:40:42Z</dcterms:created>
  <dcterms:modified xsi:type="dcterms:W3CDTF">2019-03-19T17:54:44Z</dcterms:modified>
</cp:coreProperties>
</file>