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2" r:id="rId4"/>
    <p:sldId id="259" r:id="rId5"/>
    <p:sldId id="261" r:id="rId6"/>
    <p:sldId id="264" r:id="rId7"/>
    <p:sldId id="271" r:id="rId8"/>
    <p:sldId id="266" r:id="rId9"/>
    <p:sldId id="268" r:id="rId10"/>
    <p:sldId id="281" r:id="rId11"/>
    <p:sldId id="273" r:id="rId12"/>
    <p:sldId id="275" r:id="rId13"/>
    <p:sldId id="258" r:id="rId14"/>
    <p:sldId id="265" r:id="rId15"/>
    <p:sldId id="276" r:id="rId16"/>
    <p:sldId id="278" r:id="rId17"/>
    <p:sldId id="277" r:id="rId18"/>
    <p:sldId id="280"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FF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0BDD8E-5F49-48CE-9184-8FC61CAB1F23}" type="datetimeFigureOut">
              <a:rPr lang="en-US" smtClean="0"/>
              <a:pPr/>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F277-099A-4172-BAEB-6D083B0EF3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0BDD8E-5F49-48CE-9184-8FC61CAB1F23}" type="datetimeFigureOut">
              <a:rPr lang="en-US" smtClean="0"/>
              <a:pPr/>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F277-099A-4172-BAEB-6D083B0EF3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0BDD8E-5F49-48CE-9184-8FC61CAB1F23}" type="datetimeFigureOut">
              <a:rPr lang="en-US" smtClean="0"/>
              <a:pPr/>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F277-099A-4172-BAEB-6D083B0EF3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0BDD8E-5F49-48CE-9184-8FC61CAB1F23}" type="datetimeFigureOut">
              <a:rPr lang="en-US" smtClean="0"/>
              <a:pPr/>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F277-099A-4172-BAEB-6D083B0EF3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0BDD8E-5F49-48CE-9184-8FC61CAB1F23}" type="datetimeFigureOut">
              <a:rPr lang="en-US" smtClean="0"/>
              <a:pPr/>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BF277-099A-4172-BAEB-6D083B0EF3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0BDD8E-5F49-48CE-9184-8FC61CAB1F23}" type="datetimeFigureOut">
              <a:rPr lang="en-US" smtClean="0"/>
              <a:pPr/>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BF277-099A-4172-BAEB-6D083B0EF3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0BDD8E-5F49-48CE-9184-8FC61CAB1F23}" type="datetimeFigureOut">
              <a:rPr lang="en-US" smtClean="0"/>
              <a:pPr/>
              <a:t>4/7/2017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1BF277-099A-4172-BAEB-6D083B0EF3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0BDD8E-5F49-48CE-9184-8FC61CAB1F23}" type="datetimeFigureOut">
              <a:rPr lang="en-US" smtClean="0"/>
              <a:pPr/>
              <a:t>4/7/2017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1BF277-099A-4172-BAEB-6D083B0EF3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BDD8E-5F49-48CE-9184-8FC61CAB1F23}" type="datetimeFigureOut">
              <a:rPr lang="en-US" smtClean="0"/>
              <a:pPr/>
              <a:t>4/7/2017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1BF277-099A-4172-BAEB-6D083B0EF3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BDD8E-5F49-48CE-9184-8FC61CAB1F23}" type="datetimeFigureOut">
              <a:rPr lang="en-US" smtClean="0"/>
              <a:pPr/>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BF277-099A-4172-BAEB-6D083B0EF3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BDD8E-5F49-48CE-9184-8FC61CAB1F23}" type="datetimeFigureOut">
              <a:rPr lang="en-US" smtClean="0"/>
              <a:pPr/>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BF277-099A-4172-BAEB-6D083B0EF3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BDD8E-5F49-48CE-9184-8FC61CAB1F23}" type="datetimeFigureOut">
              <a:rPr lang="en-US" smtClean="0"/>
              <a:pPr/>
              <a:t>4/7/2017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F277-099A-4172-BAEB-6D083B0EF3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grammar.about.com/od/fh/g/figuresterms.htm" TargetMode="External"/><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ammar.about.com/od/tz/g/tenorterm.htm"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hyperlink" Target="http://grammar.about.com/od/tz/g/vehicleterm.ht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t0.gstatic.com/images?q=tbn:ANd9GcQLnZX1kaiiDrGUa5ZKVEYOGbel4xCZxa3TipCoYumiUgscHYLw"/>
          <p:cNvPicPr>
            <a:picLocks noChangeAspect="1" noChangeArrowheads="1"/>
          </p:cNvPicPr>
          <p:nvPr/>
        </p:nvPicPr>
        <p:blipFill>
          <a:blip r:embed="rId2" cstate="print"/>
          <a:srcRect/>
          <a:stretch>
            <a:fillRect/>
          </a:stretch>
        </p:blipFill>
        <p:spPr bwMode="auto">
          <a:xfrm>
            <a:off x="0" y="0"/>
            <a:ext cx="9154450" cy="6858000"/>
          </a:xfrm>
          <a:prstGeom prst="rect">
            <a:avLst/>
          </a:prstGeom>
          <a:noFill/>
        </p:spPr>
      </p:pic>
      <p:sp>
        <p:nvSpPr>
          <p:cNvPr id="2" name="Title 1"/>
          <p:cNvSpPr>
            <a:spLocks noGrp="1"/>
          </p:cNvSpPr>
          <p:nvPr>
            <p:ph type="ctrTitle"/>
          </p:nvPr>
        </p:nvSpPr>
        <p:spPr/>
        <p:txBody>
          <a:bodyPr/>
          <a:lstStyle/>
          <a:p>
            <a:r>
              <a:rPr lang="en-US" dirty="0" smtClean="0"/>
              <a:t> </a:t>
            </a:r>
            <a:endParaRPr lang="en-US" dirty="0"/>
          </a:p>
        </p:txBody>
      </p:sp>
      <p:sp>
        <p:nvSpPr>
          <p:cNvPr id="3" name="Subtitle 2"/>
          <p:cNvSpPr>
            <a:spLocks noGrp="1"/>
          </p:cNvSpPr>
          <p:nvPr>
            <p:ph type="subTitle" idx="1"/>
          </p:nvPr>
        </p:nvSpPr>
        <p:spPr>
          <a:xfrm>
            <a:off x="1371600" y="4572000"/>
            <a:ext cx="7467600" cy="1905000"/>
          </a:xfrm>
        </p:spPr>
        <p:txBody>
          <a:bodyPr>
            <a:normAutofit/>
          </a:bodyPr>
          <a:lstStyle/>
          <a:p>
            <a:pPr algn="r"/>
            <a:r>
              <a:rPr lang="en-US" sz="9600" dirty="0" smtClean="0">
                <a:solidFill>
                  <a:srgbClr val="2BFF9A"/>
                </a:solidFill>
                <a:latin typeface="Lucida Handwriting" pitchFamily="66" charset="0"/>
              </a:rPr>
              <a:t>Terms</a:t>
            </a:r>
            <a:endParaRPr lang="en-US" sz="9600" dirty="0">
              <a:solidFill>
                <a:srgbClr val="2BFF9A"/>
              </a:solidFill>
              <a:latin typeface="Lucida Handwriting"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97000"/>
                    </a14:imgEffect>
                    <a14:imgEffect>
                      <a14:brightnessContrast bright="-32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b="1" dirty="0">
                <a:solidFill>
                  <a:srgbClr val="FFC000"/>
                </a:solidFill>
                <a:latin typeface="Aharoni" panose="02010803020104030203" pitchFamily="2" charset="-79"/>
                <a:cs typeface="Aharoni" panose="02010803020104030203" pitchFamily="2" charset="-79"/>
              </a:rPr>
              <a:t>Hyperbole</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solidFill>
                  <a:srgbClr val="FFFF00"/>
                </a:solidFill>
              </a:rPr>
              <a:t>A </a:t>
            </a:r>
            <a:r>
              <a:rPr lang="en-US" b="1" dirty="0">
                <a:solidFill>
                  <a:srgbClr val="FFFF00"/>
                </a:solidFill>
              </a:rPr>
              <a:t>hyperbole is an outrageous exaggeration that emphasizes a point, and can be ridiculous or funny. Hyperboles can be added to fiction to add color and depth to a character. </a:t>
            </a:r>
            <a:endParaRPr lang="en-US" b="1" dirty="0" smtClean="0">
              <a:solidFill>
                <a:srgbClr val="FFFF00"/>
              </a:solidFill>
            </a:endParaRPr>
          </a:p>
          <a:p>
            <a:pPr marL="0" indent="0">
              <a:buNone/>
            </a:pPr>
            <a:r>
              <a:rPr lang="en-US" b="1" dirty="0" smtClean="0">
                <a:solidFill>
                  <a:srgbClr val="FFFF00"/>
                </a:solidFill>
              </a:rPr>
              <a:t>Examples </a:t>
            </a:r>
            <a:r>
              <a:rPr lang="en-US" b="1" dirty="0">
                <a:solidFill>
                  <a:srgbClr val="FFFF00"/>
                </a:solidFill>
              </a:rPr>
              <a:t>are:</a:t>
            </a:r>
          </a:p>
          <a:p>
            <a:pPr lvl="0"/>
            <a:r>
              <a:rPr lang="en-US" b="1" dirty="0">
                <a:solidFill>
                  <a:srgbClr val="FFFF00"/>
                </a:solidFill>
              </a:rPr>
              <a:t>You snore louder than a freight train.</a:t>
            </a:r>
          </a:p>
          <a:p>
            <a:pPr lvl="0"/>
            <a:r>
              <a:rPr lang="en-US" b="1" dirty="0" smtClean="0">
                <a:solidFill>
                  <a:srgbClr val="FFFF00"/>
                </a:solidFill>
              </a:rPr>
              <a:t>She </a:t>
            </a:r>
            <a:r>
              <a:rPr lang="en-US" b="1" dirty="0">
                <a:solidFill>
                  <a:srgbClr val="FFFF00"/>
                </a:solidFill>
              </a:rPr>
              <a:t>is so dumb, she thinks Taco Bell is a Mexican phone company.</a:t>
            </a:r>
          </a:p>
          <a:p>
            <a:pPr lvl="0"/>
            <a:r>
              <a:rPr lang="en-US" b="1" dirty="0">
                <a:solidFill>
                  <a:srgbClr val="FFFF00"/>
                </a:solidFill>
              </a:rPr>
              <a:t>I had to walk 15 miles to school in the snow, uphill.</a:t>
            </a:r>
          </a:p>
          <a:p>
            <a:pPr lvl="0"/>
            <a:r>
              <a:rPr lang="en-US" b="1" dirty="0">
                <a:solidFill>
                  <a:srgbClr val="FFFF00"/>
                </a:solidFill>
              </a:rPr>
              <a:t>You could have knocked me over with a feather</a:t>
            </a:r>
            <a:r>
              <a:rPr lang="en-US" b="1" dirty="0" smtClean="0">
                <a:solidFill>
                  <a:srgbClr val="FFFF00"/>
                </a:solidFill>
              </a:rPr>
              <a:t>.</a:t>
            </a:r>
            <a:endParaRPr lang="en-US" b="1" dirty="0">
              <a:solidFill>
                <a:srgbClr val="FFFF00"/>
              </a:solidFill>
            </a:endParaRPr>
          </a:p>
        </p:txBody>
      </p:sp>
    </p:spTree>
    <p:extLst>
      <p:ext uri="{BB962C8B-B14F-4D97-AF65-F5344CB8AC3E}">
        <p14:creationId xmlns:p14="http://schemas.microsoft.com/office/powerpoint/2010/main" val="2798180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CAFO6X3N.jpg"/>
          <p:cNvPicPr>
            <a:picLocks noChangeAspect="1"/>
          </p:cNvPicPr>
          <p:nvPr/>
        </p:nvPicPr>
        <p:blipFill>
          <a:blip r:embed="rId2" cstate="print"/>
          <a:stretch>
            <a:fillRect/>
          </a:stretch>
        </p:blipFill>
        <p:spPr>
          <a:xfrm>
            <a:off x="0" y="0"/>
            <a:ext cx="9144000" cy="6858000"/>
          </a:xfrm>
          <a:prstGeom prst="rect">
            <a:avLst/>
          </a:prstGeom>
        </p:spPr>
      </p:pic>
      <p:sp>
        <p:nvSpPr>
          <p:cNvPr id="3" name="Content Placeholder 2"/>
          <p:cNvSpPr>
            <a:spLocks noGrp="1"/>
          </p:cNvSpPr>
          <p:nvPr>
            <p:ph idx="1"/>
          </p:nvPr>
        </p:nvSpPr>
        <p:spPr>
          <a:xfrm>
            <a:off x="457200" y="1905000"/>
            <a:ext cx="8229600" cy="4221163"/>
          </a:xfrm>
        </p:spPr>
        <p:txBody>
          <a:bodyPr>
            <a:normAutofit lnSpcReduction="10000"/>
          </a:bodyPr>
          <a:lstStyle/>
          <a:p>
            <a:r>
              <a:rPr lang="en-US" sz="4000" b="1" dirty="0" smtClean="0">
                <a:solidFill>
                  <a:srgbClr val="FFFF00"/>
                </a:solidFill>
                <a:latin typeface="Harrington" pitchFamily="82" charset="0"/>
              </a:rPr>
              <a:t>A </a:t>
            </a:r>
            <a:r>
              <a:rPr lang="en-US" sz="4000" b="1" dirty="0" smtClean="0">
                <a:solidFill>
                  <a:srgbClr val="FFFF00"/>
                </a:solidFill>
                <a:latin typeface="Harrington" pitchFamily="82" charset="0"/>
                <a:hlinkClick r:id="rId3" action="ppaction://hlinkfile"/>
              </a:rPr>
              <a:t>figure of speech</a:t>
            </a:r>
            <a:r>
              <a:rPr lang="en-US" sz="4000" b="1" dirty="0" smtClean="0">
                <a:solidFill>
                  <a:srgbClr val="FFFF00"/>
                </a:solidFill>
                <a:latin typeface="Harrington" pitchFamily="82" charset="0"/>
              </a:rPr>
              <a:t> in which an inanimate object or abstraction is given human qualities or abilities.</a:t>
            </a:r>
          </a:p>
          <a:p>
            <a:pPr>
              <a:buNone/>
            </a:pPr>
            <a:endParaRPr lang="en-US" sz="4000" b="1" dirty="0" smtClean="0">
              <a:solidFill>
                <a:srgbClr val="FFFF00"/>
              </a:solidFill>
              <a:latin typeface="Harrington" pitchFamily="82" charset="0"/>
            </a:endParaRPr>
          </a:p>
          <a:p>
            <a:r>
              <a:rPr lang="en-US" sz="4000" b="1" dirty="0" smtClean="0">
                <a:solidFill>
                  <a:srgbClr val="FFFF00"/>
                </a:solidFill>
                <a:latin typeface="Harrington" pitchFamily="82" charset="0"/>
              </a:rPr>
              <a:t>When you make a thing, idea, or an animal do something only humans can do.</a:t>
            </a:r>
            <a:endParaRPr lang="en-US" sz="4000" b="1" dirty="0">
              <a:solidFill>
                <a:srgbClr val="FFFF00"/>
              </a:solidFill>
              <a:latin typeface="Harrington" pitchFamily="82" charset="0"/>
            </a:endParaRPr>
          </a:p>
        </p:txBody>
      </p:sp>
      <p:sp>
        <p:nvSpPr>
          <p:cNvPr id="4" name="Rectangle 3"/>
          <p:cNvSpPr/>
          <p:nvPr/>
        </p:nvSpPr>
        <p:spPr>
          <a:xfrm>
            <a:off x="0" y="381000"/>
            <a:ext cx="8839200" cy="1200329"/>
          </a:xfrm>
          <a:prstGeom prst="rect">
            <a:avLst/>
          </a:prstGeom>
          <a:noFill/>
        </p:spPr>
        <p:txBody>
          <a:bodyPr wrap="square" lIns="91440" tIns="45720" rIns="91440" bIns="45720">
            <a:spAutoFit/>
          </a:bodyPr>
          <a:lstStyle/>
          <a:p>
            <a:pPr algn="ctr"/>
            <a:r>
              <a:rPr lang="en-US"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uhaus 93" pitchFamily="82" charset="0"/>
              </a:rPr>
              <a:t>Personification</a:t>
            </a:r>
            <a:endParaRPr lang="en-US" sz="7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uhaus 93" pitchFamily="8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828800"/>
          </a:xfrm>
        </p:spPr>
        <p:txBody>
          <a:bodyPr>
            <a:noAutofit/>
          </a:bodyPr>
          <a:lstStyle/>
          <a:p>
            <a:r>
              <a:rPr lang="en-US" sz="6000" dirty="0" smtClean="0">
                <a:latin typeface="Blackadder ITC" pitchFamily="82" charset="0"/>
              </a:rPr>
              <a:t>The wind loves to </a:t>
            </a:r>
            <a:r>
              <a:rPr lang="en-US" sz="6000" b="1" dirty="0" smtClean="0">
                <a:ln w="12700">
                  <a:solidFill>
                    <a:schemeClr val="tx2">
                      <a:satMod val="155000"/>
                    </a:schemeClr>
                  </a:solidFill>
                  <a:prstDash val="solid"/>
                </a:ln>
                <a:solidFill>
                  <a:srgbClr val="FFFF00"/>
                </a:solidFill>
                <a:effectLst>
                  <a:glow rad="63500">
                    <a:schemeClr val="accent1">
                      <a:satMod val="175000"/>
                      <a:alpha val="40000"/>
                    </a:schemeClr>
                  </a:glow>
                  <a:outerShdw blurRad="41275" dist="20320" dir="1800000" algn="tl" rotWithShape="0">
                    <a:srgbClr val="000000">
                      <a:alpha val="40000"/>
                    </a:srgbClr>
                  </a:outerShdw>
                </a:effectLst>
                <a:latin typeface="Blackadder ITC" pitchFamily="82" charset="0"/>
              </a:rPr>
              <a:t>DANCE </a:t>
            </a:r>
            <a:r>
              <a:rPr lang="en-US" sz="6000" dirty="0" smtClean="0">
                <a:latin typeface="Blackadder ITC" pitchFamily="82" charset="0"/>
              </a:rPr>
              <a:t>with the clothes on the line.</a:t>
            </a:r>
            <a:endParaRPr lang="en-US" sz="6000" dirty="0">
              <a:latin typeface="Blackadder ITC" pitchFamily="82" charset="0"/>
            </a:endParaRPr>
          </a:p>
        </p:txBody>
      </p:sp>
      <p:pic>
        <p:nvPicPr>
          <p:cNvPr id="4" name="Content Placeholder 3" descr="imagesCA5UZTHQ.jpg"/>
          <p:cNvPicPr>
            <a:picLocks noGrp="1" noChangeAspect="1"/>
          </p:cNvPicPr>
          <p:nvPr>
            <p:ph idx="1"/>
          </p:nvPr>
        </p:nvPicPr>
        <p:blipFill>
          <a:blip r:embed="rId2" cstate="print"/>
          <a:stretch>
            <a:fillRect/>
          </a:stretch>
        </p:blipFill>
        <p:spPr>
          <a:xfrm>
            <a:off x="0" y="1981199"/>
            <a:ext cx="9144000" cy="4876801"/>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magesCAHJWW65.jpg"/>
          <p:cNvPicPr>
            <a:picLocks noGrp="1" noChangeAspect="1"/>
          </p:cNvPicPr>
          <p:nvPr>
            <p:ph idx="1"/>
          </p:nvPr>
        </p:nvPicPr>
        <p:blipFill>
          <a:blip r:embed="rId2" cstate="print"/>
          <a:stretch>
            <a:fillRect/>
          </a:stretch>
        </p:blipFill>
        <p:spPr>
          <a:xfrm>
            <a:off x="0" y="0"/>
            <a:ext cx="9144000" cy="6858000"/>
          </a:xfrm>
          <a:prstGeom prst="roundRect">
            <a:avLst>
              <a:gd name="adj" fmla="val 8594"/>
            </a:avLst>
          </a:prstGeom>
          <a:solidFill>
            <a:srgbClr val="FFFFFF">
              <a:shade val="85000"/>
            </a:srgbClr>
          </a:solidFill>
          <a:ln>
            <a:noFill/>
          </a:ln>
          <a:effectLst>
            <a:reflection blurRad="12700" stA="38000" endPos="28000" dist="5000" dir="5400000" sy="-100000" algn="bl" rotWithShape="0"/>
            <a:softEdge rad="127000"/>
          </a:effectLst>
        </p:spPr>
      </p:pic>
      <p:sp>
        <p:nvSpPr>
          <p:cNvPr id="2" name="Title 1"/>
          <p:cNvSpPr>
            <a:spLocks noGrp="1"/>
          </p:cNvSpPr>
          <p:nvPr>
            <p:ph type="title"/>
          </p:nvPr>
        </p:nvSpPr>
        <p:spPr>
          <a:xfrm>
            <a:off x="457200" y="762000"/>
            <a:ext cx="8229600" cy="3505200"/>
          </a:xfrm>
        </p:spPr>
        <p:txBody>
          <a:bodyPr>
            <a:normAutofit fontScale="90000"/>
          </a:bodyPr>
          <a:lstStyle/>
          <a:p>
            <a:r>
              <a:rPr lang="en-US" dirty="0" smtClean="0"/>
              <a:t/>
            </a:r>
            <a:br>
              <a:rPr lang="en-US" dirty="0" smtClean="0"/>
            </a:br>
            <a:r>
              <a:rPr lang="en-US" dirty="0" smtClean="0"/>
              <a:t>“A long time ago, me and my brother Kyle here, we was hitchhiking down a long and lonesome road.”</a:t>
            </a:r>
            <a:br>
              <a:rPr lang="en-US" dirty="0" smtClean="0"/>
            </a:br>
            <a:r>
              <a:rPr lang="en-US" dirty="0" smtClean="0"/>
              <a:t/>
            </a:r>
            <a:br>
              <a:rPr lang="en-US" dirty="0" smtClean="0"/>
            </a:br>
            <a:r>
              <a:rPr lang="en-US" dirty="0" smtClean="0"/>
              <a:t>The </a:t>
            </a:r>
            <a:r>
              <a:rPr lang="en-US" b="1" dirty="0" smtClean="0"/>
              <a:t>road</a:t>
            </a:r>
            <a:r>
              <a:rPr lang="en-US" dirty="0" smtClean="0"/>
              <a:t> </a:t>
            </a:r>
            <a:r>
              <a:rPr lang="en-US" i="1" dirty="0" smtClean="0"/>
              <a:t>was</a:t>
            </a:r>
            <a:r>
              <a:rPr lang="en-US" dirty="0" smtClean="0"/>
              <a:t> </a:t>
            </a:r>
            <a:r>
              <a:rPr lang="en-US" b="1" dirty="0" smtClean="0"/>
              <a:t>lonesome</a:t>
            </a:r>
            <a:r>
              <a:rPr lang="en-US" dirty="0" smtClean="0"/>
              <a:t>.</a:t>
            </a:r>
            <a:br>
              <a:rPr lang="en-US" dirty="0" smtClean="0"/>
            </a:br>
            <a:r>
              <a:rPr lang="en-US" sz="1800" dirty="0" smtClean="0"/>
              <a:t> http://www.youtube.com/watch?v=_lK4cX5xGiQ&amp;ob=av3e </a:t>
            </a:r>
            <a:br>
              <a:rPr lang="en-US" sz="18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CA0STFU6.jpg"/>
          <p:cNvPicPr>
            <a:picLocks noChangeAspect="1"/>
          </p:cNvPicPr>
          <p:nvPr/>
        </p:nvPicPr>
        <p:blipFill>
          <a:blip r:embed="rId2" cstate="print"/>
          <a:stretch>
            <a:fillRect/>
          </a:stretch>
        </p:blipFill>
        <p:spPr>
          <a:xfrm>
            <a:off x="0" y="0"/>
            <a:ext cx="5019675" cy="6858000"/>
          </a:xfrm>
          <a:prstGeom prst="rect">
            <a:avLst/>
          </a:prstGeom>
        </p:spPr>
      </p:pic>
      <p:sp>
        <p:nvSpPr>
          <p:cNvPr id="7" name="Content Placeholder 6"/>
          <p:cNvSpPr>
            <a:spLocks noGrp="1"/>
          </p:cNvSpPr>
          <p:nvPr>
            <p:ph idx="1"/>
          </p:nvPr>
        </p:nvSpPr>
        <p:spPr>
          <a:xfrm>
            <a:off x="5105400" y="0"/>
            <a:ext cx="3581400" cy="6553200"/>
          </a:xfrm>
        </p:spPr>
        <p:txBody>
          <a:bodyPr>
            <a:normAutofit fontScale="62500" lnSpcReduction="20000"/>
          </a:bodyPr>
          <a:lstStyle/>
          <a:p>
            <a:r>
              <a:rPr lang="en-US" dirty="0" smtClean="0">
                <a:latin typeface="Arial" pitchFamily="34" charset="0"/>
                <a:cs typeface="Arial" pitchFamily="34" charset="0"/>
              </a:rPr>
              <a:t>Fear knocked on the door. Faith answered. There was no one there. - Proverb </a:t>
            </a:r>
          </a:p>
          <a:p>
            <a:r>
              <a:rPr lang="en-US" dirty="0" smtClean="0">
                <a:latin typeface="Arial" pitchFamily="34" charset="0"/>
                <a:cs typeface="Arial" pitchFamily="34" charset="0"/>
              </a:rPr>
              <a:t>Snow speaks to the people, its falling above in the glooming sunlight. Its white sparkling voice echoes as it falls through the air - Jake </a:t>
            </a:r>
          </a:p>
          <a:p>
            <a:r>
              <a:rPr lang="en-US" dirty="0" smtClean="0">
                <a:latin typeface="Arial" pitchFamily="34" charset="0"/>
                <a:cs typeface="Arial" pitchFamily="34" charset="0"/>
              </a:rPr>
              <a:t>The operation is over. On the table, the knife lies spent, on its side, the bloody meal smear-dried upon its flanks. The knife rests. - Richard </a:t>
            </a:r>
            <a:r>
              <a:rPr lang="en-US" dirty="0" err="1" smtClean="0">
                <a:latin typeface="Arial" pitchFamily="34" charset="0"/>
                <a:cs typeface="Arial" pitchFamily="34" charset="0"/>
              </a:rPr>
              <a:t>Selzer</a:t>
            </a:r>
            <a:r>
              <a:rPr lang="en-US" dirty="0" smtClean="0">
                <a:latin typeface="Arial" pitchFamily="34" charset="0"/>
                <a:cs typeface="Arial" pitchFamily="34" charset="0"/>
              </a:rPr>
              <a:t>, "The Knife" </a:t>
            </a:r>
          </a:p>
          <a:p>
            <a:r>
              <a:rPr lang="en-US" dirty="0" smtClean="0">
                <a:latin typeface="Arial" pitchFamily="34" charset="0"/>
                <a:cs typeface="Arial" pitchFamily="34" charset="0"/>
              </a:rPr>
              <a:t>The only monster here is the gambling monster that has enslaved your mother! I call him </a:t>
            </a:r>
            <a:r>
              <a:rPr lang="en-US" dirty="0" err="1" smtClean="0">
                <a:latin typeface="Arial" pitchFamily="34" charset="0"/>
                <a:cs typeface="Arial" pitchFamily="34" charset="0"/>
              </a:rPr>
              <a:t>Gamblor</a:t>
            </a:r>
            <a:r>
              <a:rPr lang="en-US" dirty="0" smtClean="0">
                <a:latin typeface="Arial" pitchFamily="34" charset="0"/>
                <a:cs typeface="Arial" pitchFamily="34" charset="0"/>
              </a:rPr>
              <a:t>, and it's time to snatch your mother from his neon claws! - Homer Simpson, “The Simpsons” </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JM1DK1.jpg"/>
          <p:cNvPicPr>
            <a:picLocks noChangeAspect="1"/>
          </p:cNvPicPr>
          <p:nvPr/>
        </p:nvPicPr>
        <p:blipFill>
          <a:blip r:embed="rId2" cstate="print"/>
          <a:stretch>
            <a:fillRect/>
          </a:stretch>
        </p:blipFill>
        <p:spPr>
          <a:xfrm>
            <a:off x="0" y="0"/>
            <a:ext cx="9144000" cy="6853587"/>
          </a:xfrm>
          <a:prstGeom prst="rect">
            <a:avLst/>
          </a:prstGeom>
        </p:spPr>
      </p:pic>
      <p:sp>
        <p:nvSpPr>
          <p:cNvPr id="2" name="Title 1"/>
          <p:cNvSpPr>
            <a:spLocks noGrp="1"/>
          </p:cNvSpPr>
          <p:nvPr>
            <p:ph type="title"/>
          </p:nvPr>
        </p:nvSpPr>
        <p:spPr>
          <a:xfrm>
            <a:off x="457200" y="0"/>
            <a:ext cx="8229600" cy="1143000"/>
          </a:xfrm>
        </p:spPr>
        <p:txBody>
          <a:bodyPr>
            <a:normAutofit/>
          </a:bodyPr>
          <a:lstStyle/>
          <a:p>
            <a:r>
              <a:rPr lang="en-US" sz="6000" b="1" dirty="0" smtClean="0">
                <a:solidFill>
                  <a:schemeClr val="accent4">
                    <a:lumMod val="60000"/>
                    <a:lumOff val="40000"/>
                  </a:schemeClr>
                </a:solidFill>
                <a:latin typeface="Baskerville Old Face" pitchFamily="18" charset="0"/>
              </a:rPr>
              <a:t>Alliteration:</a:t>
            </a:r>
            <a:endParaRPr lang="en-US" sz="6000" b="1" dirty="0">
              <a:solidFill>
                <a:schemeClr val="accent4">
                  <a:lumMod val="60000"/>
                  <a:lumOff val="40000"/>
                </a:schemeClr>
              </a:solidFill>
              <a:latin typeface="Baskerville Old Face" pitchFamily="18" charset="0"/>
            </a:endParaRPr>
          </a:p>
        </p:txBody>
      </p:sp>
      <p:sp>
        <p:nvSpPr>
          <p:cNvPr id="3" name="TextBox 2"/>
          <p:cNvSpPr txBox="1"/>
          <p:nvPr/>
        </p:nvSpPr>
        <p:spPr>
          <a:xfrm>
            <a:off x="304800" y="1066800"/>
            <a:ext cx="8610600" cy="5324535"/>
          </a:xfrm>
          <a:prstGeom prst="rect">
            <a:avLst/>
          </a:prstGeom>
          <a:noFill/>
        </p:spPr>
        <p:txBody>
          <a:bodyPr wrap="square" rtlCol="0">
            <a:spAutoFit/>
          </a:bodyPr>
          <a:lstStyle/>
          <a:p>
            <a:r>
              <a:rPr lang="en-US" sz="4000" b="1" dirty="0" smtClean="0">
                <a:solidFill>
                  <a:schemeClr val="bg1"/>
                </a:solidFill>
              </a:rPr>
              <a:t>Is the repetition of initial sounds in the beginning of neighboring words.</a:t>
            </a:r>
          </a:p>
          <a:p>
            <a:r>
              <a:rPr lang="en-US" sz="4000" b="1" dirty="0" smtClean="0">
                <a:solidFill>
                  <a:schemeClr val="bg1"/>
                </a:solidFill>
              </a:rPr>
              <a:t> </a:t>
            </a:r>
          </a:p>
          <a:p>
            <a:r>
              <a:rPr lang="en-US" sz="4000" b="1" dirty="0" smtClean="0">
                <a:solidFill>
                  <a:schemeClr val="bg1"/>
                </a:solidFill>
              </a:rPr>
              <a:t>Examples:</a:t>
            </a:r>
            <a:br>
              <a:rPr lang="en-US" sz="4000" b="1" dirty="0" smtClean="0">
                <a:solidFill>
                  <a:schemeClr val="bg1"/>
                </a:solidFill>
              </a:rPr>
            </a:br>
            <a:r>
              <a:rPr lang="en-US" sz="3600" b="1" dirty="0" smtClean="0">
                <a:solidFill>
                  <a:srgbClr val="FF0000"/>
                </a:solidFill>
              </a:rPr>
              <a:t>s</a:t>
            </a:r>
            <a:r>
              <a:rPr lang="en-US" sz="3600" b="1" dirty="0" smtClean="0">
                <a:solidFill>
                  <a:schemeClr val="bg1"/>
                </a:solidFill>
              </a:rPr>
              <a:t>weet </a:t>
            </a:r>
            <a:r>
              <a:rPr lang="en-US" sz="3600" b="1" dirty="0" smtClean="0">
                <a:solidFill>
                  <a:srgbClr val="FF0000"/>
                </a:solidFill>
              </a:rPr>
              <a:t>s</a:t>
            </a:r>
            <a:r>
              <a:rPr lang="en-US" sz="3600" b="1" dirty="0" smtClean="0">
                <a:solidFill>
                  <a:schemeClr val="bg1"/>
                </a:solidFill>
              </a:rPr>
              <a:t>mell of </a:t>
            </a:r>
            <a:r>
              <a:rPr lang="en-US" sz="3600" b="1" dirty="0" smtClean="0">
                <a:solidFill>
                  <a:srgbClr val="FF0000"/>
                </a:solidFill>
              </a:rPr>
              <a:t>s</a:t>
            </a:r>
            <a:r>
              <a:rPr lang="en-US" sz="3600" b="1" dirty="0" smtClean="0">
                <a:solidFill>
                  <a:schemeClr val="bg1"/>
                </a:solidFill>
              </a:rPr>
              <a:t>uccess, a </a:t>
            </a:r>
            <a:r>
              <a:rPr lang="en-US" sz="3600" b="1" dirty="0" smtClean="0">
                <a:solidFill>
                  <a:srgbClr val="FF0000"/>
                </a:solidFill>
              </a:rPr>
              <a:t>d</a:t>
            </a:r>
            <a:r>
              <a:rPr lang="en-US" sz="3600" b="1" dirty="0" smtClean="0">
                <a:solidFill>
                  <a:schemeClr val="bg1"/>
                </a:solidFill>
              </a:rPr>
              <a:t>ime a </a:t>
            </a:r>
            <a:r>
              <a:rPr lang="en-US" sz="3600" b="1" dirty="0" smtClean="0">
                <a:solidFill>
                  <a:srgbClr val="FF0000"/>
                </a:solidFill>
              </a:rPr>
              <a:t>d</a:t>
            </a:r>
            <a:r>
              <a:rPr lang="en-US" sz="3600" b="1" dirty="0" smtClean="0">
                <a:solidFill>
                  <a:schemeClr val="bg1"/>
                </a:solidFill>
              </a:rPr>
              <a:t>ozen, </a:t>
            </a:r>
            <a:r>
              <a:rPr lang="en-US" sz="3600" b="1" dirty="0" smtClean="0">
                <a:solidFill>
                  <a:srgbClr val="FF0000"/>
                </a:solidFill>
              </a:rPr>
              <a:t>b</a:t>
            </a:r>
            <a:r>
              <a:rPr lang="en-US" sz="3600" b="1" dirty="0" smtClean="0">
                <a:solidFill>
                  <a:schemeClr val="bg1"/>
                </a:solidFill>
              </a:rPr>
              <a:t>igger and </a:t>
            </a:r>
            <a:r>
              <a:rPr lang="en-US" sz="3600" b="1" dirty="0" smtClean="0">
                <a:solidFill>
                  <a:srgbClr val="FF0000"/>
                </a:solidFill>
              </a:rPr>
              <a:t>b</a:t>
            </a:r>
            <a:r>
              <a:rPr lang="en-US" sz="3600" b="1" dirty="0" smtClean="0">
                <a:solidFill>
                  <a:schemeClr val="bg1"/>
                </a:solidFill>
              </a:rPr>
              <a:t>etter, </a:t>
            </a:r>
            <a:r>
              <a:rPr lang="en-US" sz="3600" b="1" dirty="0" smtClean="0">
                <a:solidFill>
                  <a:srgbClr val="FF0000"/>
                </a:solidFill>
              </a:rPr>
              <a:t>j</a:t>
            </a:r>
            <a:r>
              <a:rPr lang="en-US" sz="3600" b="1" dirty="0" smtClean="0">
                <a:solidFill>
                  <a:schemeClr val="bg1"/>
                </a:solidFill>
              </a:rPr>
              <a:t>ump for </a:t>
            </a:r>
            <a:r>
              <a:rPr lang="en-US" sz="3600" b="1" dirty="0" smtClean="0">
                <a:solidFill>
                  <a:srgbClr val="FF0000"/>
                </a:solidFill>
              </a:rPr>
              <a:t>j</a:t>
            </a:r>
            <a:r>
              <a:rPr lang="en-US" sz="3600" b="1" dirty="0" smtClean="0">
                <a:solidFill>
                  <a:schemeClr val="bg1"/>
                </a:solidFill>
              </a:rPr>
              <a:t>oy</a:t>
            </a:r>
          </a:p>
          <a:p>
            <a:endParaRPr lang="en-US" sz="3600" b="1" dirty="0" smtClean="0">
              <a:solidFill>
                <a:schemeClr val="bg1"/>
              </a:solidFill>
            </a:endParaRPr>
          </a:p>
          <a:p>
            <a:pPr algn="ctr"/>
            <a:r>
              <a:rPr lang="en-US" sz="3600" dirty="0" smtClean="0"/>
              <a:t/>
            </a:r>
            <a:br>
              <a:rPr lang="en-US" sz="3600" dirty="0" smtClean="0"/>
            </a:b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CAB5PNYH.jpg"/>
          <p:cNvPicPr>
            <a:picLocks noChangeAspect="1"/>
          </p:cNvPicPr>
          <p:nvPr/>
        </p:nvPicPr>
        <p:blipFill>
          <a:blip r:embed="rId2" cstate="print"/>
          <a:stretch>
            <a:fillRect/>
          </a:stretch>
        </p:blipFill>
        <p:spPr>
          <a:xfrm>
            <a:off x="0" y="4414"/>
            <a:ext cx="9149892" cy="6853586"/>
          </a:xfrm>
          <a:prstGeom prst="rect">
            <a:avLst/>
          </a:prstGeom>
        </p:spPr>
      </p:pic>
      <p:sp>
        <p:nvSpPr>
          <p:cNvPr id="2" name="Title 1"/>
          <p:cNvSpPr>
            <a:spLocks noGrp="1"/>
          </p:cNvSpPr>
          <p:nvPr>
            <p:ph type="title"/>
          </p:nvPr>
        </p:nvSpPr>
        <p:spPr>
          <a:xfrm>
            <a:off x="0" y="274638"/>
            <a:ext cx="9144000" cy="6430962"/>
          </a:xfrm>
        </p:spPr>
        <p:txBody>
          <a:bodyPr>
            <a:normAutofit fontScale="90000"/>
          </a:bodyPr>
          <a:lstStyle/>
          <a:p>
            <a:r>
              <a:rPr lang="en-US" sz="6000" b="1" dirty="0" smtClean="0">
                <a:solidFill>
                  <a:srgbClr val="00B0F0"/>
                </a:solidFill>
                <a:latin typeface="Stencil" pitchFamily="82" charset="0"/>
              </a:rPr>
              <a:t/>
            </a:r>
            <a:br>
              <a:rPr lang="en-US" sz="6000" b="1" dirty="0" smtClean="0">
                <a:solidFill>
                  <a:srgbClr val="00B0F0"/>
                </a:solidFill>
                <a:latin typeface="Stencil" pitchFamily="82" charset="0"/>
              </a:rPr>
            </a:br>
            <a:r>
              <a:rPr lang="en-US" sz="6000" b="1" dirty="0" smtClean="0">
                <a:solidFill>
                  <a:srgbClr val="00B0F0"/>
                </a:solidFill>
                <a:latin typeface="Stencil" pitchFamily="82" charset="0"/>
              </a:rPr>
              <a:t>Consonance</a:t>
            </a:r>
            <a:br>
              <a:rPr lang="en-US" sz="6000" b="1" dirty="0" smtClean="0">
                <a:solidFill>
                  <a:srgbClr val="00B0F0"/>
                </a:solidFill>
                <a:latin typeface="Stencil" pitchFamily="82" charset="0"/>
              </a:rPr>
            </a:br>
            <a:r>
              <a:rPr lang="en-US" sz="6000" dirty="0" smtClean="0">
                <a:solidFill>
                  <a:srgbClr val="00B0F0"/>
                </a:solidFill>
                <a:latin typeface="Poor Richard" pitchFamily="18" charset="0"/>
              </a:rPr>
              <a:t> </a:t>
            </a:r>
            <a:r>
              <a:rPr lang="en-US" sz="6000" dirty="0" smtClean="0">
                <a:solidFill>
                  <a:srgbClr val="FFC000"/>
                </a:solidFill>
                <a:latin typeface="Poor Richard" pitchFamily="18" charset="0"/>
              </a:rPr>
              <a:t>is the repetition of </a:t>
            </a:r>
            <a:r>
              <a:rPr lang="en-US" sz="6000" dirty="0" smtClean="0">
                <a:solidFill>
                  <a:srgbClr val="00B0F0"/>
                </a:solidFill>
                <a:latin typeface="Poor Richard" pitchFamily="18" charset="0"/>
              </a:rPr>
              <a:t>consonant</a:t>
            </a:r>
            <a:r>
              <a:rPr lang="en-US" sz="6000" dirty="0" smtClean="0">
                <a:latin typeface="Poor Richard" pitchFamily="18" charset="0"/>
              </a:rPr>
              <a:t> </a:t>
            </a:r>
            <a:r>
              <a:rPr lang="en-US" sz="6000" dirty="0" smtClean="0">
                <a:solidFill>
                  <a:srgbClr val="FFC000"/>
                </a:solidFill>
                <a:latin typeface="Poor Richard" pitchFamily="18" charset="0"/>
              </a:rPr>
              <a:t>sounds, but not vowels.</a:t>
            </a:r>
            <a:r>
              <a:rPr lang="en-US" dirty="0" smtClean="0"/>
              <a:t/>
            </a:r>
            <a:br>
              <a:rPr lang="en-US" dirty="0" smtClean="0"/>
            </a:br>
            <a:r>
              <a:rPr lang="en-US" dirty="0" smtClean="0"/>
              <a:t/>
            </a:r>
            <a:br>
              <a:rPr lang="en-US" dirty="0" smtClean="0"/>
            </a:br>
            <a:r>
              <a:rPr lang="en-US" sz="4800" b="1" dirty="0" smtClean="0">
                <a:solidFill>
                  <a:schemeClr val="accent3">
                    <a:lumMod val="40000"/>
                    <a:lumOff val="60000"/>
                  </a:schemeClr>
                </a:solidFill>
              </a:rPr>
              <a:t>Example:</a:t>
            </a:r>
            <a:r>
              <a:rPr lang="en-US" sz="4800" dirty="0" smtClean="0">
                <a:solidFill>
                  <a:schemeClr val="accent3">
                    <a:lumMod val="40000"/>
                    <a:lumOff val="60000"/>
                  </a:schemeClr>
                </a:solidFill>
              </a:rPr>
              <a:t/>
            </a:r>
            <a:br>
              <a:rPr lang="en-US" sz="4800" dirty="0" smtClean="0">
                <a:solidFill>
                  <a:schemeClr val="accent3">
                    <a:lumMod val="40000"/>
                    <a:lumOff val="60000"/>
                  </a:schemeClr>
                </a:solidFill>
              </a:rPr>
            </a:br>
            <a:r>
              <a:rPr lang="en-US" sz="4800" dirty="0" smtClean="0">
                <a:solidFill>
                  <a:schemeClr val="accent3">
                    <a:lumMod val="40000"/>
                    <a:lumOff val="60000"/>
                  </a:schemeClr>
                </a:solidFill>
              </a:rPr>
              <a:t>So</a:t>
            </a:r>
            <a:r>
              <a:rPr lang="en-US" sz="4800" dirty="0" smtClean="0">
                <a:solidFill>
                  <a:srgbClr val="FF0000"/>
                </a:solidFill>
              </a:rPr>
              <a:t>m</a:t>
            </a:r>
            <a:r>
              <a:rPr lang="en-US" sz="4800" dirty="0" smtClean="0">
                <a:solidFill>
                  <a:schemeClr val="accent3">
                    <a:lumMod val="40000"/>
                    <a:lumOff val="60000"/>
                  </a:schemeClr>
                </a:solidFill>
              </a:rPr>
              <a:t>e ma</a:t>
            </a:r>
            <a:r>
              <a:rPr lang="en-US" sz="4800" dirty="0" smtClean="0">
                <a:solidFill>
                  <a:srgbClr val="FF0000"/>
                </a:solidFill>
              </a:rPr>
              <a:t>mm</a:t>
            </a:r>
            <a:r>
              <a:rPr lang="en-US" sz="4800" dirty="0" smtClean="0">
                <a:solidFill>
                  <a:schemeClr val="accent3">
                    <a:lumMod val="40000"/>
                    <a:lumOff val="60000"/>
                  </a:schemeClr>
                </a:solidFill>
              </a:rPr>
              <a:t>als are cla</a:t>
            </a:r>
            <a:r>
              <a:rPr lang="en-US" sz="4800" dirty="0" smtClean="0">
                <a:solidFill>
                  <a:srgbClr val="FF0000"/>
                </a:solidFill>
              </a:rPr>
              <a:t>mm</a:t>
            </a:r>
            <a:r>
              <a:rPr lang="en-US" sz="4800" dirty="0" smtClean="0">
                <a:solidFill>
                  <a:schemeClr val="accent3">
                    <a:lumMod val="40000"/>
                    <a:lumOff val="60000"/>
                  </a:schemeClr>
                </a:solidFill>
              </a:rPr>
              <a:t>y</a:t>
            </a:r>
            <a:br>
              <a:rPr lang="en-US" sz="4800" dirty="0" smtClean="0">
                <a:solidFill>
                  <a:schemeClr val="accent3">
                    <a:lumMod val="40000"/>
                    <a:lumOff val="60000"/>
                  </a:schemeClr>
                </a:solidFill>
              </a:rPr>
            </a:br>
            <a:r>
              <a:rPr lang="en-US" sz="4800" dirty="0" smtClean="0">
                <a:solidFill>
                  <a:schemeClr val="accent3">
                    <a:lumMod val="40000"/>
                    <a:lumOff val="60000"/>
                  </a:schemeClr>
                </a:solidFill>
              </a:rPr>
              <a:t>the s</a:t>
            </a:r>
            <a:r>
              <a:rPr lang="en-US" sz="4800" dirty="0" smtClean="0">
                <a:solidFill>
                  <a:srgbClr val="FF0000"/>
                </a:solidFill>
              </a:rPr>
              <a:t>tr</a:t>
            </a:r>
            <a:r>
              <a:rPr lang="en-US" sz="4800" dirty="0" smtClean="0">
                <a:solidFill>
                  <a:schemeClr val="accent3">
                    <a:lumMod val="40000"/>
                    <a:lumOff val="60000"/>
                  </a:schemeClr>
                </a:solidFill>
              </a:rPr>
              <a:t>i</a:t>
            </a:r>
            <a:r>
              <a:rPr lang="en-US" sz="4800" dirty="0" smtClean="0">
                <a:solidFill>
                  <a:srgbClr val="FF0000"/>
                </a:solidFill>
              </a:rPr>
              <a:t>ng</a:t>
            </a:r>
            <a:r>
              <a:rPr lang="en-US" sz="4800" dirty="0" smtClean="0">
                <a:solidFill>
                  <a:schemeClr val="accent3">
                    <a:lumMod val="40000"/>
                    <a:lumOff val="60000"/>
                  </a:schemeClr>
                </a:solidFill>
              </a:rPr>
              <a:t> was s</a:t>
            </a:r>
            <a:r>
              <a:rPr lang="en-US" sz="4800" dirty="0" smtClean="0">
                <a:solidFill>
                  <a:srgbClr val="FF0000"/>
                </a:solidFill>
              </a:rPr>
              <a:t>tr</a:t>
            </a:r>
            <a:r>
              <a:rPr lang="en-US" sz="4800" dirty="0" smtClean="0">
                <a:solidFill>
                  <a:schemeClr val="accent3">
                    <a:lumMod val="40000"/>
                    <a:lumOff val="60000"/>
                  </a:schemeClr>
                </a:solidFill>
              </a:rPr>
              <a:t>o</a:t>
            </a:r>
            <a:r>
              <a:rPr lang="en-US" sz="4800" dirty="0" smtClean="0">
                <a:solidFill>
                  <a:srgbClr val="FF0000"/>
                </a:solidFill>
              </a:rPr>
              <a:t>ng</a:t>
            </a:r>
            <a:r>
              <a:rPr lang="en-US" sz="4800" dirty="0" smtClean="0">
                <a:solidFill>
                  <a:schemeClr val="accent3">
                    <a:lumMod val="40000"/>
                    <a:lumOff val="60000"/>
                  </a:schemeClr>
                </a:solidFill>
              </a:rPr>
              <a:t/>
            </a:r>
            <a:br>
              <a:rPr lang="en-US" sz="4800" dirty="0" smtClean="0">
                <a:solidFill>
                  <a:schemeClr val="accent3">
                    <a:lumMod val="40000"/>
                    <a:lumOff val="60000"/>
                  </a:schemeClr>
                </a:solidFill>
              </a:rPr>
            </a:br>
            <a:r>
              <a:rPr lang="en-US" sz="4800" dirty="0" smtClean="0">
                <a:solidFill>
                  <a:schemeClr val="accent3">
                    <a:lumMod val="40000"/>
                    <a:lumOff val="60000"/>
                  </a:schemeClr>
                </a:solidFill>
              </a:rPr>
              <a:t>the lu</a:t>
            </a:r>
            <a:r>
              <a:rPr lang="en-US" sz="4800" dirty="0" smtClean="0">
                <a:solidFill>
                  <a:srgbClr val="FF0000"/>
                </a:solidFill>
              </a:rPr>
              <a:t>mpy</a:t>
            </a:r>
            <a:r>
              <a:rPr lang="en-US" sz="4800" dirty="0" smtClean="0">
                <a:solidFill>
                  <a:schemeClr val="accent3">
                    <a:lumMod val="40000"/>
                    <a:lumOff val="60000"/>
                  </a:schemeClr>
                </a:solidFill>
              </a:rPr>
              <a:t> bu</a:t>
            </a:r>
            <a:r>
              <a:rPr lang="en-US" sz="4800" dirty="0" smtClean="0">
                <a:solidFill>
                  <a:srgbClr val="FF0000"/>
                </a:solidFill>
              </a:rPr>
              <a:t>mpy</a:t>
            </a:r>
            <a:r>
              <a:rPr lang="en-US" sz="4800" dirty="0" smtClean="0">
                <a:solidFill>
                  <a:schemeClr val="accent3">
                    <a:lumMod val="40000"/>
                    <a:lumOff val="60000"/>
                  </a:schemeClr>
                </a:solidFill>
              </a:rPr>
              <a:t> road</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CAVQ2X8E.jpg"/>
          <p:cNvPicPr>
            <a:picLocks noChangeAspect="1"/>
          </p:cNvPicPr>
          <p:nvPr/>
        </p:nvPicPr>
        <p:blipFill>
          <a:blip r:embed="rId2" cstate="print"/>
          <a:stretch>
            <a:fillRect/>
          </a:stretch>
        </p:blipFill>
        <p:spPr>
          <a:xfrm>
            <a:off x="0" y="-9441"/>
            <a:ext cx="9144000" cy="6849173"/>
          </a:xfrm>
          <a:prstGeom prst="rect">
            <a:avLst/>
          </a:prstGeom>
        </p:spPr>
      </p:pic>
      <p:sp>
        <p:nvSpPr>
          <p:cNvPr id="2" name="Title 1"/>
          <p:cNvSpPr>
            <a:spLocks noGrp="1"/>
          </p:cNvSpPr>
          <p:nvPr>
            <p:ph type="title"/>
          </p:nvPr>
        </p:nvSpPr>
        <p:spPr>
          <a:xfrm>
            <a:off x="457200" y="0"/>
            <a:ext cx="8229600" cy="6400800"/>
          </a:xfrm>
        </p:spPr>
        <p:txBody>
          <a:bodyPr>
            <a:normAutofit/>
          </a:bodyPr>
          <a:lstStyle/>
          <a:p>
            <a:r>
              <a:rPr lang="en-US" sz="9800" u="sng" dirty="0" smtClean="0">
                <a:latin typeface="Pristina" pitchFamily="66" charset="0"/>
              </a:rPr>
              <a:t>Assonance</a:t>
            </a:r>
            <a:r>
              <a:rPr lang="en-US" dirty="0" smtClean="0"/>
              <a:t/>
            </a:r>
            <a:br>
              <a:rPr lang="en-US" dirty="0" smtClean="0"/>
            </a:br>
            <a:r>
              <a:rPr lang="en-US" sz="5300" dirty="0" smtClean="0">
                <a:latin typeface="Monotype Corsiva" pitchFamily="66" charset="0"/>
              </a:rPr>
              <a:t>The use of similar </a:t>
            </a:r>
            <a:r>
              <a:rPr lang="en-US" sz="5300" dirty="0" smtClean="0">
                <a:solidFill>
                  <a:srgbClr val="00B0F0"/>
                </a:solidFill>
                <a:latin typeface="Monotype Corsiva" pitchFamily="66" charset="0"/>
              </a:rPr>
              <a:t>vowel</a:t>
            </a:r>
            <a:r>
              <a:rPr lang="en-US" sz="5300" dirty="0" smtClean="0">
                <a:latin typeface="Monotype Corsiva" pitchFamily="66" charset="0"/>
              </a:rPr>
              <a:t> sounds within a word.</a:t>
            </a:r>
            <a:br>
              <a:rPr lang="en-US" sz="5300" dirty="0" smtClean="0">
                <a:latin typeface="Monotype Corsiva" pitchFamily="66" charset="0"/>
              </a:rPr>
            </a:br>
            <a:r>
              <a:rPr lang="en-US" sz="5300" b="1" dirty="0" smtClean="0">
                <a:latin typeface="Monotype Corsiva" pitchFamily="66" charset="0"/>
              </a:rPr>
              <a:t>Example:</a:t>
            </a:r>
            <a:r>
              <a:rPr lang="en-US" sz="5300" dirty="0" smtClean="0">
                <a:latin typeface="Monotype Corsiva" pitchFamily="66" charset="0"/>
              </a:rPr>
              <a:t/>
            </a:r>
            <a:br>
              <a:rPr lang="en-US" sz="5300" dirty="0" smtClean="0">
                <a:latin typeface="Monotype Corsiva" pitchFamily="66" charset="0"/>
              </a:rPr>
            </a:br>
            <a:r>
              <a:rPr lang="en-US" sz="5300" b="1" dirty="0" smtClean="0">
                <a:solidFill>
                  <a:srgbClr val="002060"/>
                </a:solidFill>
                <a:latin typeface="+mn-lt"/>
              </a:rPr>
              <a:t>fl</a:t>
            </a:r>
            <a:r>
              <a:rPr lang="en-US" sz="5300" b="1" dirty="0" smtClean="0">
                <a:solidFill>
                  <a:srgbClr val="FF0000"/>
                </a:solidFill>
                <a:latin typeface="+mn-lt"/>
              </a:rPr>
              <a:t>ee</a:t>
            </a:r>
            <a:r>
              <a:rPr lang="en-US" sz="5300" b="1" dirty="0" smtClean="0">
                <a:solidFill>
                  <a:srgbClr val="002060"/>
                </a:solidFill>
                <a:latin typeface="+mn-lt"/>
              </a:rPr>
              <a:t>t f</a:t>
            </a:r>
            <a:r>
              <a:rPr lang="en-US" sz="5300" b="1" dirty="0" smtClean="0">
                <a:solidFill>
                  <a:srgbClr val="FF0000"/>
                </a:solidFill>
                <a:latin typeface="+mn-lt"/>
              </a:rPr>
              <a:t>ee</a:t>
            </a:r>
            <a:r>
              <a:rPr lang="en-US" sz="5300" b="1" dirty="0" smtClean="0">
                <a:solidFill>
                  <a:srgbClr val="002060"/>
                </a:solidFill>
                <a:latin typeface="+mn-lt"/>
              </a:rPr>
              <a:t>t sw</a:t>
            </a:r>
            <a:r>
              <a:rPr lang="en-US" sz="5300" b="1" dirty="0" smtClean="0">
                <a:solidFill>
                  <a:srgbClr val="FF0000"/>
                </a:solidFill>
                <a:latin typeface="+mn-lt"/>
              </a:rPr>
              <a:t>ee</a:t>
            </a:r>
            <a:r>
              <a:rPr lang="en-US" sz="5300" b="1" dirty="0" smtClean="0">
                <a:solidFill>
                  <a:srgbClr val="002060"/>
                </a:solidFill>
                <a:latin typeface="+mn-lt"/>
              </a:rPr>
              <a:t>p by sl</a:t>
            </a:r>
            <a:r>
              <a:rPr lang="en-US" sz="5300" b="1" dirty="0" smtClean="0">
                <a:solidFill>
                  <a:srgbClr val="FF0000"/>
                </a:solidFill>
                <a:latin typeface="+mn-lt"/>
              </a:rPr>
              <a:t>ee</a:t>
            </a:r>
            <a:r>
              <a:rPr lang="en-US" sz="5300" b="1" dirty="0" smtClean="0">
                <a:solidFill>
                  <a:srgbClr val="002060"/>
                </a:solidFill>
                <a:latin typeface="+mn-lt"/>
              </a:rPr>
              <a:t>ping g</a:t>
            </a:r>
            <a:r>
              <a:rPr lang="en-US" sz="5300" b="1" dirty="0" smtClean="0">
                <a:solidFill>
                  <a:srgbClr val="FF0000"/>
                </a:solidFill>
                <a:latin typeface="+mn-lt"/>
              </a:rPr>
              <a:t>ee</a:t>
            </a:r>
            <a:r>
              <a:rPr lang="en-US" sz="5300" b="1" dirty="0" smtClean="0">
                <a:solidFill>
                  <a:srgbClr val="002060"/>
                </a:solidFill>
                <a:latin typeface="+mn-lt"/>
              </a:rPr>
              <a:t>ks. </a:t>
            </a:r>
            <a:r>
              <a:rPr lang="en-US" b="1" dirty="0" smtClean="0">
                <a:solidFill>
                  <a:schemeClr val="bg1"/>
                </a:solidFill>
                <a:latin typeface="+mn-lt"/>
              </a:rPr>
              <a:t/>
            </a:r>
            <a:br>
              <a:rPr lang="en-US" b="1" dirty="0" smtClean="0">
                <a:solidFill>
                  <a:schemeClr val="bg1"/>
                </a:solidFill>
                <a:latin typeface="+mn-lt"/>
              </a:rPr>
            </a:br>
            <a:endParaRPr lang="en-US" b="1" dirty="0">
              <a:solidFill>
                <a:schemeClr val="bg1"/>
              </a:solidFill>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terms…</a:t>
            </a:r>
            <a:endParaRPr lang="en-US" dirty="0"/>
          </a:p>
        </p:txBody>
      </p:sp>
      <p:sp>
        <p:nvSpPr>
          <p:cNvPr id="3" name="Content Placeholder 2"/>
          <p:cNvSpPr>
            <a:spLocks noGrp="1"/>
          </p:cNvSpPr>
          <p:nvPr>
            <p:ph idx="1"/>
          </p:nvPr>
        </p:nvSpPr>
        <p:spPr>
          <a:xfrm>
            <a:off x="457200" y="1600201"/>
            <a:ext cx="8229600" cy="3124200"/>
          </a:xfrm>
        </p:spPr>
        <p:txBody>
          <a:bodyPr>
            <a:normAutofit fontScale="85000" lnSpcReduction="10000"/>
          </a:bodyPr>
          <a:lstStyle/>
          <a:p>
            <a:r>
              <a:rPr lang="en-US" dirty="0">
                <a:solidFill>
                  <a:srgbClr val="222222"/>
                </a:solidFill>
                <a:latin typeface="arial"/>
              </a:rPr>
              <a:t>Rhyme </a:t>
            </a:r>
            <a:r>
              <a:rPr lang="en-US" dirty="0" smtClean="0">
                <a:solidFill>
                  <a:srgbClr val="222222"/>
                </a:solidFill>
                <a:latin typeface="arial"/>
              </a:rPr>
              <a:t>Scheme is the </a:t>
            </a:r>
            <a:r>
              <a:rPr lang="en-US" dirty="0">
                <a:solidFill>
                  <a:srgbClr val="222222"/>
                </a:solidFill>
                <a:latin typeface="arial"/>
              </a:rPr>
              <a:t>ordered pattern of rhymes at the ends of the lines of a poem or verse</a:t>
            </a:r>
            <a:r>
              <a:rPr lang="en-US" dirty="0" smtClean="0">
                <a:solidFill>
                  <a:srgbClr val="222222"/>
                </a:solidFill>
                <a:latin typeface="arial"/>
              </a:rPr>
              <a:t>.</a:t>
            </a:r>
          </a:p>
          <a:p>
            <a:endParaRPr lang="en-US" dirty="0">
              <a:solidFill>
                <a:srgbClr val="222222"/>
              </a:solidFill>
              <a:latin typeface="arial"/>
            </a:endParaRPr>
          </a:p>
          <a:p>
            <a:r>
              <a:rPr lang="en-US" dirty="0"/>
              <a:t>A quatrain is a type of </a:t>
            </a:r>
            <a:r>
              <a:rPr lang="en-US" dirty="0" smtClean="0"/>
              <a:t>stanza consisting </a:t>
            </a:r>
            <a:r>
              <a:rPr lang="en-US" dirty="0"/>
              <a:t>of four lines</a:t>
            </a:r>
            <a:r>
              <a:rPr lang="en-US" dirty="0" smtClean="0"/>
              <a:t>.</a:t>
            </a:r>
          </a:p>
          <a:p>
            <a:endParaRPr lang="en-US" dirty="0"/>
          </a:p>
          <a:p>
            <a:r>
              <a:rPr lang="en-US" dirty="0" smtClean="0"/>
              <a:t>A couplet is two </a:t>
            </a:r>
            <a:r>
              <a:rPr lang="en-US" dirty="0"/>
              <a:t>lines of verse, usually in the same meter and joined by rhyme, that form a unit.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074" y="4876800"/>
            <a:ext cx="8450263"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73415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82" y="138545"/>
            <a:ext cx="8666018" cy="1918855"/>
          </a:xfrm>
        </p:spPr>
        <p:txBody>
          <a:bodyPr>
            <a:normAutofit fontScale="90000"/>
          </a:bodyPr>
          <a:lstStyle/>
          <a:p>
            <a:r>
              <a:rPr lang="en-US" dirty="0" smtClean="0"/>
              <a:t>A sonnet is a poem consisting of three quatrains and a couplet , written in iambic pentameter.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885949"/>
            <a:ext cx="5524500" cy="4143375"/>
          </a:xfrm>
          <a:prstGeom prst="rect">
            <a:avLst/>
          </a:prstGeom>
        </p:spPr>
      </p:pic>
      <p:sp>
        <p:nvSpPr>
          <p:cNvPr id="5" name="Content Placeholder 4"/>
          <p:cNvSpPr>
            <a:spLocks noGrp="1"/>
          </p:cNvSpPr>
          <p:nvPr>
            <p:ph idx="1"/>
          </p:nvPr>
        </p:nvSpPr>
        <p:spPr>
          <a:xfrm>
            <a:off x="152400" y="2133600"/>
            <a:ext cx="6172200" cy="4419599"/>
          </a:xfrm>
        </p:spPr>
        <p:txBody>
          <a:bodyPr/>
          <a:lstStyle/>
          <a:p>
            <a:endParaRPr lang="en-US" dirty="0"/>
          </a:p>
        </p:txBody>
      </p:sp>
    </p:spTree>
    <p:extLst>
      <p:ext uri="{BB962C8B-B14F-4D97-AF65-F5344CB8AC3E}">
        <p14:creationId xmlns:p14="http://schemas.microsoft.com/office/powerpoint/2010/main" val="3286016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wr-lightening.jpg"/>
          <p:cNvPicPr>
            <a:picLocks noChangeAspect="1"/>
          </p:cNvPicPr>
          <p:nvPr/>
        </p:nvPicPr>
        <p:blipFill>
          <a:blip r:embed="rId2" cstate="print"/>
          <a:stretch>
            <a:fillRect/>
          </a:stretch>
        </p:blipFill>
        <p:spPr>
          <a:xfrm>
            <a:off x="0" y="0"/>
            <a:ext cx="9652000" cy="7239000"/>
          </a:xfrm>
          <a:prstGeom prst="rect">
            <a:avLst/>
          </a:prstGeom>
        </p:spPr>
      </p:pic>
      <p:sp>
        <p:nvSpPr>
          <p:cNvPr id="3" name="Content Placeholder 2"/>
          <p:cNvSpPr>
            <a:spLocks noGrp="1"/>
          </p:cNvSpPr>
          <p:nvPr>
            <p:ph idx="1"/>
          </p:nvPr>
        </p:nvSpPr>
        <p:spPr>
          <a:xfrm>
            <a:off x="0" y="0"/>
            <a:ext cx="9372600" cy="2819400"/>
          </a:xfrm>
        </p:spPr>
        <p:txBody>
          <a:bodyPr>
            <a:noAutofit/>
          </a:bodyPr>
          <a:lstStyle/>
          <a:p>
            <a:pPr algn="ctr">
              <a:buNone/>
            </a:pPr>
            <a:r>
              <a:rPr lang="en-US" sz="4800" dirty="0" smtClean="0">
                <a:latin typeface="Nyala" pitchFamily="2" charset="0"/>
              </a:rPr>
              <a:t>SIMILES </a:t>
            </a:r>
            <a:r>
              <a:rPr lang="en-US" sz="4800" dirty="0" smtClean="0">
                <a:solidFill>
                  <a:srgbClr val="FF0000"/>
                </a:solidFill>
                <a:latin typeface="Nyala" pitchFamily="2" charset="0"/>
              </a:rPr>
              <a:t>are not </a:t>
            </a:r>
            <a:r>
              <a:rPr lang="en-US" sz="4800" dirty="0" smtClean="0">
                <a:latin typeface="Nyala" pitchFamily="2" charset="0"/>
              </a:rPr>
              <a:t>METAPHORS</a:t>
            </a:r>
          </a:p>
          <a:p>
            <a:pPr algn="ctr">
              <a:buNone/>
            </a:pPr>
            <a:r>
              <a:rPr lang="en-US" sz="4800" dirty="0" smtClean="0">
                <a:latin typeface="Nyala" pitchFamily="2" charset="0"/>
              </a:rPr>
              <a:t>METAPHORS </a:t>
            </a:r>
            <a:r>
              <a:rPr lang="en-US" sz="4800" dirty="0" smtClean="0">
                <a:solidFill>
                  <a:srgbClr val="FF0000"/>
                </a:solidFill>
                <a:latin typeface="Nyala" pitchFamily="2" charset="0"/>
              </a:rPr>
              <a:t>are not </a:t>
            </a:r>
            <a:r>
              <a:rPr lang="en-US" sz="4800" dirty="0" smtClean="0">
                <a:latin typeface="Nyala" pitchFamily="2" charset="0"/>
              </a:rPr>
              <a:t>SIMILES</a:t>
            </a:r>
            <a:endParaRPr lang="en-US" sz="4800" dirty="0">
              <a:latin typeface="Nyala" pitchFamily="2" charset="0"/>
            </a:endParaRPr>
          </a:p>
        </p:txBody>
      </p:sp>
      <p:sp>
        <p:nvSpPr>
          <p:cNvPr id="3074" name="AutoShape 2" descr="data:image/jpeg;base64,/9j/4AAQSkZJRgABAQAAAQABAAD/2wCEAAkGBhISERUSEhQUFRMWGRkYGBcXFhYcFxYVHBUcHBcYHBgfHCYgFyMkGhQcHzEgLycpLC8xGB4yNTIrNSYrLCkBCQoKDgwOGg8PGjYlHiIsLDQwLCo1Ki4qLCwsLCosLywpKTUxKi01LzAqLCosKSwsLC4sLCwsLSwsLSksKS0pKf/AABEIAJYAeAMBIgACEQEDEQH/xAAcAAABBQEBAQAAAAAAAAAAAAAAAwQFBgcBAgj/xABFEAACAQMCBAQEAgYGBwkAAAABAgMABBESIQUGMUETIlFxBzJhkUKBCBQjYpLRUlNUk7GyFRYXcoKh8RgzY3OiwdLh8P/EABsBAAIDAQEBAAAAAAAAAAAAAAADAQIEBQYH/8QAMBEAAQQABQEFCAIDAAAAAAAAAQACAxEEEiExQVETYYHB0QUiMnGRobHwFPEGsuH/2gAMAwEAAhEDEQA/ANYooorcloooooQmHG57hIs2sSSykgBZH0KAerE98elZ7xe/41HPbRPdW4muJQFghiyqRqcuzOR8oGPUnJ3rReM8TW2t5bhgSsSM5A6nA2H3xWP8mc6o9zc8QlinuL2XyRQwozKkWNkzjA+UDO+2euaS/dWC2m4VirBG0sQdLaQ2k9jpOzY9KyfnPgTxaITxC9ur+YaYYVcIBqJzI4U+VAMjc9z2zWmcB4m1xCsskEkBYn9nJjWADjJHbI7VROF8icWgvJrqO6tSZWOWlRpHMeTpX5fKAMeUEdB2qX67KAp7lvlOS14Ybae5kWQ6pJJo3wYskEhXbOwC7n6mq38O+L2gnuJ2vHYu3gwpNK7v4SuP2jHGldbkYGAFGPWr1w/gr+BJDdzfrYkzqLxqg0sMFAqn5dsjuM9aZ8J4bCfHRIkjiDNbKqqAPDUYk2x+J2bJ6nSvoKVM/swHJkbM5pWKiorg1+xtIZDmTyAOR18uVZgvVjlckdTvjNP4rtG06WB1qXXG4ZRjJB7/ADD71oDgUtLUVwGuk1a1CKKSt7pJBqjdHX1RlYfcE12osISlVvnLjMkYjhhcxySZYuACUiUgHGcgFmYKDg7BvSrJWccVvfHuZJh8u0af+WhIz+blm/MVpw0XayBp25S5XZWqz8q8fabVFKR4qDIbYeLH01acYDKdjjbcHbOKsFZely0TpOgJaJtWkdXXBDp/xKTj6gVpdldLLGksZ1RuoZT6qRkf9KnFQ9jJQ2OyIn5mpRlyMHcHYj1HevMECoulFVF9FAUfYbU04hxy3gwJpY0J6KWy59kGWP2qIm57iBOiGdwO4CLn2DMD9wKztYX/AAi1cuA3VlroFR/C+OQ3GfDbzDqjDS6+6nt9RkfWmHFrXNwmos6SDSEWV0aIj5pAqkBlO2WJypK4znFKkdkF0rtGY0FLX96IozIQSB0A7k9Bk7Lk/iOAO9M+EMvhKVdHyWJZGDKXLFmwQfU4qmc2fExbG3lgEniXwd409UXYpJIcYyFYYHcjPrUJ8CJbgi51BjAxDBz0M2fMAfxZU5PsPWsOKOdoIK0we6+itA4TaoYykEtwiRSSRjDgjKuS2MgjGokfkaqfM1r4d7HG1xJlwzhB+z/aEFWZdGA2pCdYAUHCncmr7Y2CQpojGF1M+Mk+Z2LMd/ViTWdCxSK6mELa4tXzFV2cneMPktKFGPMT3xXLxU72QuId91rbE0uGimOTeZ2RLaGZiwdSm4QCHw38FTkAZVm0rjcgsN+ubFf3Gu4eJshY1Q6SfLJ4gbzEfiA0lcHbOapHBYStuIwA89wrNv8ALDbmVijMRv1YsAN2b0C5Fi4vc+LZGUsVu4DGjvGSrajImfdJFOrByNz3FUEkmLgkwwfT9we6/wAcJL2CNzZK0805vohEjTRgJJGNQKgLqx0jbHzBtlwemQRuKKY8pWzzTs80kkqRKulXIK+MWyr4AAJVU75+cGin+yMBPh4cr5L10rYfVLmla52gUtzfxoxIsMZIllz5gM+HGNnfrsTnSv1JP4ap4FJ291JLqlmz4rO4cE50lZGUIPooXSPbPela+gYGERx5uSuLM/M6uiKjv9EYclXkVGyWQSSABj1KgNp37gg9c7VI0VrfE2T4haUHFuyShtlT5VAJ6nAyfc9TStFFXAA0Ci7XMHIYEqw+VlOGU/Q9v8D3qTg5oYNqlKeMsb4JwqTxR+dlP9VIoJIYeRs4IBxiNpxwPlsXV4jlo9UUblBJGXUsXTfTqXoB61y/acDHQOcRqFpwzy14Fqan5AsJrk3ksJeV9LEOW0ZAGD4fTOANjkVY0QAYAAA6AAAAew6U2mt76MnMMU6+sTlH/gk2P8dMLzmdI54Ld1McszFdEnlYDQxDLjKuNShdj+KvEuY/ld9j2cJHnPjElvb6opI0kY6FL7DUehBO23XB671TLsBItGcFsrqwFwDvI+APwrk7DsKvFzxfwzMl3GPCyFiIGr9YDLkxiI5LMvQ/h77YOKVw/gGtZd2XS2Et2JUxxhg6RM4OSOnmBx5V3YLXMx2UBpeaAO3X979E5lknKE55deVoyiKscmf2rsQ5RgAEiVAR8iYXfCjB+Y5o5hjNvGHDO5meOGUsR5gZA0bYAAXS67YHR2HepK14XDhmh1Qk/NobB1j+kpyC3qSNx96jOappNKRsqsBJHKzDI0xqxOWX8JLAAYO/m6YNcrCyufjAY+TqOa566dBfgnysAhIcrfyPbgW7Sd5JGOc9QvkX/IaKecq2Xg2VvGeojUt/vv52/wDU5rtfQ4200BcAmzaqfMFj4V1LjAWQiUY/eGG9vOrH86YVNc7yn9agXsYZG/MSoB/mNQtejwTs0I7tFzphTyiigGitqSiijFFCEV5N9JAVuIhmSE6wuSA4AIdCd/mUkdDvj0r1RS5GCRhYeVZpym0rxrnyW6IyXgg0KQInc62OSSzooYbacLsOp69KpdrJKxS2kQySYBSUObiT088mTgY2xsMdRiuXErQxzBBkxOQox+BsMB17B8d+nQ06v7JLaKE21wWmdyjL4itqDeabBUAoRkAsMHGAa8O72i7CO7HKM1kA1yOvd+U3CmWbO+QjKzfgnnQbbKaghS3hSaW5f9bjUowuJCxYZy0OncgZGzjJ6HJyRStzzJBrSWMSsw2YCJhmNhnSS2ASrYI32OfU1CQwqnyAL7dT7nqa9k156TBMlfnkJJ16DfiunTokP/yd7fdhjAHfZ9FIScxSGTVHFoVsa8uhk26Mq4KBtO2ST0GxxSnMPHbZ7T9XhjlEjMXJk3LkIRq8TJDHLgY2x2AFRRb60jbSq9xEEIfBUeXB3NxEOvT1rdhIo4fdjbvzz9VTCe18Vi5w2TbXYbaX+2trVMDHpt9tqK9N1NFeiC7CiOO8uJdaCXeN0yFdNBOlsalIYEEEqD65FUblLhYlu4/GDylFcyLIDoRsYGU0hAdWw2zWn0En1qrsxAAca6cKRW9KCu+TLV90Uwn1hOgH3TBQ/akbLkaFDmSSab6MUVfYiNV1ferHRTA9wFAmlXKDrSgG5FsvwxFT6rLKD99deDyLb5JElwPp42w+6mrFRmgPcNiUZQeFXLnkW3YDS88bD8Syk591cMrfamr8iv8AhuRjtqhBP5kOAfsKttFXbNI3ZxUFjTwoDhnJVtEp8REmkY5aR0G+wAAXJAACjA3P1pynKNiH1i1tw+MZEag49KlqKSQCbKmgFGf6s2f9mg/u1rv+rFn/AGaD+7WpKioyDoigo+Pl61U5W3gB9fDT+VUrmDiq/rJkCKIrUhAuABlZQ0j4GAPNjH+7nvWi0xueB28jB5IY2YHOSo6+p/pdO+aXJHmFBXaQE/NFcopyqiiiihCKKKKEKrfEm8eKyDRuyN48AypIODKARkeor1xDih8e/iWdy0drrEXhqFiJjYh1lB1MT6dqcc7cEku7UQxadXixP5jgaUkDNvg9hTSblqY3l/ONGi4tkhj82+sRlTqGNhk/Wlm7Vl45F5iV7S0id2kuGgEjndtK5OGkb8Oe2dzjpUnZ84WsrRhHbTKzJE5RxHK69VRyMHoceuDjNVjlTka6s0EAZGguIStwuvzQz6CniRHHnBUjy7YxtTjlvlSSGK2t57WNzbuCJ/HOjCklZFjxkP5sYwB13oBKFcr29WJC750jHyqzEknAAVQSSSQKa8L49DcPLHGWEkJCyI6sroWBK5B7EA4P0pvzXBdPbFbNtM2pcnUFJj1edVcg6SR0OKjOU+X54Lu8nkQLHceCUBmMjr4auCHJG5OvOcnpVrNqFbKKKKsoRRRRQhFFFFCEYooqpc0/E+xsXMUjNJMBkxxgEr6BjnCkg5x/MVBIG6lW2is6sPjlYyHSYrlT2wiuWPphW2pa4+M9onzQXg94gOx/e7EAfnVO1YNLVgxx1pX+is2/262f9Rdfwr/Oj/bpaHYW90T2Gldz96O1Z1UZT0Wk0Vkd18eXQjNg6jIzqkI2748nWp0fHDhmBkz5wNvCzjbpnVvQJWnUFBaRur/RVCb42cMzgNOfaE+me7D1x+VNrr43WnSCC5mY9PIFGrPTqT9aDI0blAaTsFo1NOJ8Vht4zLPIkaD8TkAew7k/QZJ7VjfHvjfdyfsba3EDkFSWy8gJ/ojAAPTcg+1U3iy3DzxycQnL5PVmMhAHbSOgOMbUmTEsbpz+fkmNic7ha0PjnY+MyFJhCB5ZtOdRHYJ1A+tX3hnFIriJZoHWSNujKcj6j6Edx1FZHyHyzFxG5eeVQ1pb4RFx+zkkIyxPTpldu+1a1dcQgt49UjxRRjuWRFH+Aq0D3vaHOFXwqyNDXEA2nlFI2V9HMgkidXRujKQVO+NiNjuKK0KigPiHzKbGwlmQ4lOEj2zh2OxI6bDJ3+lfOUd6zRzO0uqSRhqVxqaQblmLEZ675B7H6Vs/x4u0FikZYB3kBVe7BfmI9tQ+9YVbuqqzamDjGnHTf5sn22/Osc4zafJNjNG1McucVWFXwrPIx+UE/KPoFP171YrTmNWzqjlj91c5/hWq3yZLi5x6qw+o2zt9qvDXKhgpcBj0XUMn8utcHHZBIQW2TrdrsYPMYwQ6gOKSbrKT5WQD0KMT/mFCxy/iZMfRG/8Adq7cW6uMNn8mZf8AKRUbc8BxhoHaNwQd3dlx3GCSTn3rAzKdCa8Atjsw1AvxTm/sZpAVEqhe48IHPvkkUye0lXZruNfoYoht+dK38VyV+S3l/d84/wATg01kv4oAPEtfDB2yBG2SACcDuN+ua0xhxFCj3AN89fskvLbs2O8l39fdOlhjbT408UhU5H/drg/QqQfy74r0bOzO58I+8nX3829JLcWsyBkdI/8AhhDexVga8xcEtHIBbxT6GQHtucLii6+IkdwH9BRv8IB+f6SnVi1omWiMK52JDKNvTrURecsrcEyxzhyx3JAI9vL0wO2KfS8CiRsJaa/3i40g/UMScflTxndQQLbYnorxjO3Xt7fkaBJkOaN2p65fX0QYw8ZZBoOmb0UCnLUyIUa6CRk50hmCltt8ZAJx3+lI3PBrdMeLdk+gUat+5wCcVIeCgJH6g5I26hh69ckHr/8AsUyvOGYXWtlpA380rZPqCgbP29K2tme405x8MnqVkdCxo91v+3or/wDBrmRVuZLBJNcLKZY9QYESDHiKB0CkZboNx9aKifgPpbiE7aVX9gcAZOn9qgOCcnpXa7kIIYAuU/VxKlP0hlOmyODjM+/bpF/L/lWRWVjrOCypkZBYgA4ODv7ZP5V9NfELlY39jJAhxKMPHk4Bdex9xtmvmS8sZIJCkyMjqcFWBByDg++4pcrTeilhHKV4XI6zL4bhWzszfLj6jB6jtjvUpJxVwSTdDWP/AAN9u2SBULe3HiSM4ULqOyqNh2AFd/0VP/VS/wADfyrM6ESUXD8HyT2ylmjfMeau1tIQivJcSLnOBJ4SasY7YPrjrmo4c3SD5vA6HGDJsduuAfX6dKgY+E3T6Y1hmbfyqEc7nrgY74/5VLWvw04pICVs5gAcecBD9nIJ96Q3AN1za+FJzsa7TLp42pSx5rjdBqZVlIOxDBAe2W3xXr9ZumwQLRhvg6iR6dc9/wDrXiD4L8UZQfCRc9mlQEe4BNP5PgPxALkPbsdtg7ZGepyVxtQfZzbtv3F/TZSMc4infbT1VZ4o6tIBcxpHkbNCwJUdsjJB+wNRMluFOqNmdBjLhSuM9t6uR+CPFP6EX96tLW3wL4k3zGBN8byE9uvlU+1ao4HNFD/nn+VmfKHG69f3wVdi4zaYCtFL0xq8Vi3vjIGaIuMwI+Ua6QbdHU5+pB/wq42v6P8AdknxLiBBjYqHbJ9MYGKmIv0eotI1Xj6sb6Ylxn6ZfNV/hjv+qt/Jd3fRZm3M8vQTPg92jQsMdMY9e9eOJYZA/wCueIw8wTDg6id8dh/9VqX/AGeoP7ZL/dL/APOvDfo9R6hi8fTvqzEuf3cefHvUjCZTbdPAeig4hzhTtfE+qafo/wDCG8S5ujsoVYR03JIdj17BV99R9KK1TlnlyKxtkt4c6V3JPV3I8zH3Pbt0ore1tBZipU02u+HRS4MsaSFcFdaq2CDtjI2ooq9IQOHxdo4/4F/lTrWfU/c0UVFKFwufU/euYrlFShdooooQiiiihCKKKKEIooooQuiiiihC/9k="/>
          <p:cNvSpPr>
            <a:spLocks noChangeAspect="1" noChangeArrowheads="1"/>
          </p:cNvSpPr>
          <p:nvPr/>
        </p:nvSpPr>
        <p:spPr bwMode="auto">
          <a:xfrm>
            <a:off x="63500" y="-698500"/>
            <a:ext cx="1143000" cy="1428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data:image/jpeg;base64,/9j/4AAQSkZJRgABAQAAAQABAAD/2wCEAAkGBhISERUSEhQUFRMWGRkYGBcXFhYcFxYVHBUcHBcYHBgfHCYgFyMkGhQcHzEgLycpLC8xGB4yNTIrNSYrLCkBCQoKDgwOGg8PGjYlHiIsLDQwLCo1Ki4qLCwsLCosLywpKTUxKi01LzAqLCosKSwsLC4sLCwsLSwsLSksKS0pKf/AABEIAJYAeAMBIgACEQEDEQH/xAAcAAABBQEBAQAAAAAAAAAAAAAAAwQFBgcBAgj/xABFEAACAQMCBAQEAgYGBwkAAAABAgMABBESIQUGMUETIlFxBzJhkUKBCBQjYpLRUlNUk7GyFRYXcoKh8RgzY3OiwdLh8P/EABsBAAIDAQEBAAAAAAAAAAAAAAADAQIEBQYH/8QAMBEAAQQABQEFCAIDAAAAAAAAAQACAxEEEiExQVETYYHB0QUiMnGRobHwFPEGsuH/2gAMAwEAAhEDEQA/ANYooorcloooooQmHG57hIs2sSSykgBZH0KAerE98elZ7xe/41HPbRPdW4muJQFghiyqRqcuzOR8oGPUnJ3rReM8TW2t5bhgSsSM5A6nA2H3xWP8mc6o9zc8QlinuL2XyRQwozKkWNkzjA+UDO+2euaS/dWC2m4VirBG0sQdLaQ2k9jpOzY9KyfnPgTxaITxC9ur+YaYYVcIBqJzI4U+VAMjc9z2zWmcB4m1xCsskEkBYn9nJjWADjJHbI7VROF8icWgvJrqO6tSZWOWlRpHMeTpX5fKAMeUEdB2qX67KAp7lvlOS14Ybae5kWQ6pJJo3wYskEhXbOwC7n6mq38O+L2gnuJ2vHYu3gwpNK7v4SuP2jHGldbkYGAFGPWr1w/gr+BJDdzfrYkzqLxqg0sMFAqn5dsjuM9aZ8J4bCfHRIkjiDNbKqqAPDUYk2x+J2bJ6nSvoKVM/swHJkbM5pWKiorg1+xtIZDmTyAOR18uVZgvVjlckdTvjNP4rtG06WB1qXXG4ZRjJB7/ADD71oDgUtLUVwGuk1a1CKKSt7pJBqjdHX1RlYfcE12osISlVvnLjMkYjhhcxySZYuACUiUgHGcgFmYKDg7BvSrJWccVvfHuZJh8u0af+WhIz+blm/MVpw0XayBp25S5XZWqz8q8fabVFKR4qDIbYeLH01acYDKdjjbcHbOKsFZely0TpOgJaJtWkdXXBDp/xKTj6gVpdldLLGksZ1RuoZT6qRkf9KnFQ9jJQ2OyIn5mpRlyMHcHYj1HevMECoulFVF9FAUfYbU04hxy3gwJpY0J6KWy59kGWP2qIm57iBOiGdwO4CLn2DMD9wKztYX/AAi1cuA3VlroFR/C+OQ3GfDbzDqjDS6+6nt9RkfWmHFrXNwmos6SDSEWV0aIj5pAqkBlO2WJypK4znFKkdkF0rtGY0FLX96IozIQSB0A7k9Bk7Lk/iOAO9M+EMvhKVdHyWJZGDKXLFmwQfU4qmc2fExbG3lgEniXwd409UXYpJIcYyFYYHcjPrUJ8CJbgi51BjAxDBz0M2fMAfxZU5PsPWsOKOdoIK0we6+itA4TaoYykEtwiRSSRjDgjKuS2MgjGokfkaqfM1r4d7HG1xJlwzhB+z/aEFWZdGA2pCdYAUHCncmr7Y2CQpojGF1M+Mk+Z2LMd/ViTWdCxSK6mELa4tXzFV2cneMPktKFGPMT3xXLxU72QuId91rbE0uGimOTeZ2RLaGZiwdSm4QCHw38FTkAZVm0rjcgsN+ubFf3Gu4eJshY1Q6SfLJ4gbzEfiA0lcHbOapHBYStuIwA89wrNv8ALDbmVijMRv1YsAN2b0C5Fi4vc+LZGUsVu4DGjvGSrajImfdJFOrByNz3FUEkmLgkwwfT9we6/wAcJL2CNzZK0805vohEjTRgJJGNQKgLqx0jbHzBtlwemQRuKKY8pWzzTs80kkqRKulXIK+MWyr4AAJVU75+cGin+yMBPh4cr5L10rYfVLmla52gUtzfxoxIsMZIllz5gM+HGNnfrsTnSv1JP4ap4FJ291JLqlmz4rO4cE50lZGUIPooXSPbPela+gYGERx5uSuLM/M6uiKjv9EYclXkVGyWQSSABj1KgNp37gg9c7VI0VrfE2T4haUHFuyShtlT5VAJ6nAyfc9TStFFXAA0Ci7XMHIYEqw+VlOGU/Q9v8D3qTg5oYNqlKeMsb4JwqTxR+dlP9VIoJIYeRs4IBxiNpxwPlsXV4jlo9UUblBJGXUsXTfTqXoB61y/acDHQOcRqFpwzy14Fqan5AsJrk3ksJeV9LEOW0ZAGD4fTOANjkVY0QAYAAA6AAAAew6U2mt76MnMMU6+sTlH/gk2P8dMLzmdI54Ld1McszFdEnlYDQxDLjKuNShdj+KvEuY/ld9j2cJHnPjElvb6opI0kY6FL7DUehBO23XB671TLsBItGcFsrqwFwDvI+APwrk7DsKvFzxfwzMl3GPCyFiIGr9YDLkxiI5LMvQ/h77YOKVw/gGtZd2XS2Et2JUxxhg6RM4OSOnmBx5V3YLXMx2UBpeaAO3X979E5lknKE55deVoyiKscmf2rsQ5RgAEiVAR8iYXfCjB+Y5o5hjNvGHDO5meOGUsR5gZA0bYAAXS67YHR2HepK14XDhmh1Qk/NobB1j+kpyC3qSNx96jOappNKRsqsBJHKzDI0xqxOWX8JLAAYO/m6YNcrCyufjAY+TqOa566dBfgnysAhIcrfyPbgW7Sd5JGOc9QvkX/IaKecq2Xg2VvGeojUt/vv52/wDU5rtfQ4200BcAmzaqfMFj4V1LjAWQiUY/eGG9vOrH86YVNc7yn9agXsYZG/MSoB/mNQtejwTs0I7tFzphTyiigGitqSiijFFCEV5N9JAVuIhmSE6wuSA4AIdCd/mUkdDvj0r1RS5GCRhYeVZpym0rxrnyW6IyXgg0KQInc62OSSzooYbacLsOp69KpdrJKxS2kQySYBSUObiT088mTgY2xsMdRiuXErQxzBBkxOQox+BsMB17B8d+nQ06v7JLaKE21wWmdyjL4itqDeabBUAoRkAsMHGAa8O72i7CO7HKM1kA1yOvd+U3CmWbO+QjKzfgnnQbbKaghS3hSaW5f9bjUowuJCxYZy0OncgZGzjJ6HJyRStzzJBrSWMSsw2YCJhmNhnSS2ASrYI32OfU1CQwqnyAL7dT7nqa9k156TBMlfnkJJ16DfiunTokP/yd7fdhjAHfZ9FIScxSGTVHFoVsa8uhk26Mq4KBtO2ST0GxxSnMPHbZ7T9XhjlEjMXJk3LkIRq8TJDHLgY2x2AFRRb60jbSq9xEEIfBUeXB3NxEOvT1rdhIo4fdjbvzz9VTCe18Vi5w2TbXYbaX+2trVMDHpt9tqK9N1NFeiC7CiOO8uJdaCXeN0yFdNBOlsalIYEEEqD65FUblLhYlu4/GDylFcyLIDoRsYGU0hAdWw2zWn0En1qrsxAAca6cKRW9KCu+TLV90Uwn1hOgH3TBQ/akbLkaFDmSSab6MUVfYiNV1ferHRTA9wFAmlXKDrSgG5FsvwxFT6rLKD99deDyLb5JElwPp42w+6mrFRmgPcNiUZQeFXLnkW3YDS88bD8Syk591cMrfamr8iv8AhuRjtqhBP5kOAfsKttFXbNI3ZxUFjTwoDhnJVtEp8REmkY5aR0G+wAAXJAACjA3P1pynKNiH1i1tw+MZEag49KlqKSQCbKmgFGf6s2f9mg/u1rv+rFn/AGaD+7WpKioyDoigo+Pl61U5W3gB9fDT+VUrmDiq/rJkCKIrUhAuABlZQ0j4GAPNjH+7nvWi0xueB28jB5IY2YHOSo6+p/pdO+aXJHmFBXaQE/NFcopyqiiiihCKKKKEKrfEm8eKyDRuyN48AypIODKARkeor1xDih8e/iWdy0drrEXhqFiJjYh1lB1MT6dqcc7cEku7UQxadXixP5jgaUkDNvg9hTSblqY3l/ONGi4tkhj82+sRlTqGNhk/Wlm7Vl45F5iV7S0id2kuGgEjndtK5OGkb8Oe2dzjpUnZ84WsrRhHbTKzJE5RxHK69VRyMHoceuDjNVjlTka6s0EAZGguIStwuvzQz6CniRHHnBUjy7YxtTjlvlSSGK2t57WNzbuCJ/HOjCklZFjxkP5sYwB13oBKFcr29WJC750jHyqzEknAAVQSSSQKa8L49DcPLHGWEkJCyI6sroWBK5B7EA4P0pvzXBdPbFbNtM2pcnUFJj1edVcg6SR0OKjOU+X54Lu8nkQLHceCUBmMjr4auCHJG5OvOcnpVrNqFbKKKKsoRRRRQhFFFFCEYooqpc0/E+xsXMUjNJMBkxxgEr6BjnCkg5x/MVBIG6lW2is6sPjlYyHSYrlT2wiuWPphW2pa4+M9onzQXg94gOx/e7EAfnVO1YNLVgxx1pX+is2/262f9Rdfwr/Oj/bpaHYW90T2Gldz96O1Z1UZT0Wk0Vkd18eXQjNg6jIzqkI2748nWp0fHDhmBkz5wNvCzjbpnVvQJWnUFBaRur/RVCb42cMzgNOfaE+me7D1x+VNrr43WnSCC5mY9PIFGrPTqT9aDI0blAaTsFo1NOJ8Vht4zLPIkaD8TkAew7k/QZJ7VjfHvjfdyfsba3EDkFSWy8gJ/ojAAPTcg+1U3iy3DzxycQnL5PVmMhAHbSOgOMbUmTEsbpz+fkmNic7ha0PjnY+MyFJhCB5ZtOdRHYJ1A+tX3hnFIriJZoHWSNujKcj6j6Edx1FZHyHyzFxG5eeVQ1pb4RFx+zkkIyxPTpldu+1a1dcQgt49UjxRRjuWRFH+Aq0D3vaHOFXwqyNDXEA2nlFI2V9HMgkidXRujKQVO+NiNjuKK0KigPiHzKbGwlmQ4lOEj2zh2OxI6bDJ3+lfOUd6zRzO0uqSRhqVxqaQblmLEZ675B7H6Vs/x4u0FikZYB3kBVe7BfmI9tQ+9YVbuqqzamDjGnHTf5sn22/Osc4zafJNjNG1McucVWFXwrPIx+UE/KPoFP171YrTmNWzqjlj91c5/hWq3yZLi5x6qw+o2zt9qvDXKhgpcBj0XUMn8utcHHZBIQW2TrdrsYPMYwQ6gOKSbrKT5WQD0KMT/mFCxy/iZMfRG/8Adq7cW6uMNn8mZf8AKRUbc8BxhoHaNwQd3dlx3GCSTn3rAzKdCa8Atjsw1AvxTm/sZpAVEqhe48IHPvkkUye0lXZruNfoYoht+dK38VyV+S3l/d84/wATg01kv4oAPEtfDB2yBG2SACcDuN+ua0xhxFCj3AN89fskvLbs2O8l39fdOlhjbT408UhU5H/drg/QqQfy74r0bOzO58I+8nX3829JLcWsyBkdI/8AhhDexVga8xcEtHIBbxT6GQHtucLii6+IkdwH9BRv8IB+f6SnVi1omWiMK52JDKNvTrURecsrcEyxzhyx3JAI9vL0wO2KfS8CiRsJaa/3i40g/UMScflTxndQQLbYnorxjO3Xt7fkaBJkOaN2p65fX0QYw8ZZBoOmb0UCnLUyIUa6CRk50hmCltt8ZAJx3+lI3PBrdMeLdk+gUat+5wCcVIeCgJH6g5I26hh69ckHr/8AsUyvOGYXWtlpA380rZPqCgbP29K2tme405x8MnqVkdCxo91v+3or/wDBrmRVuZLBJNcLKZY9QYESDHiKB0CkZboNx9aKifgPpbiE7aVX9gcAZOn9qgOCcnpXa7kIIYAuU/VxKlP0hlOmyODjM+/bpF/L/lWRWVjrOCypkZBYgA4ODv7ZP5V9NfELlY39jJAhxKMPHk4Bdex9xtmvmS8sZIJCkyMjqcFWBByDg++4pcrTeilhHKV4XI6zL4bhWzszfLj6jB6jtjvUpJxVwSTdDWP/AAN9u2SBULe3HiSM4ULqOyqNh2AFd/0VP/VS/wADfyrM6ESUXD8HyT2ylmjfMeau1tIQivJcSLnOBJ4SasY7YPrjrmo4c3SD5vA6HGDJsduuAfX6dKgY+E3T6Y1hmbfyqEc7nrgY74/5VLWvw04pICVs5gAcecBD9nIJ96Q3AN1za+FJzsa7TLp42pSx5rjdBqZVlIOxDBAe2W3xXr9ZumwQLRhvg6iR6dc9/wDrXiD4L8UZQfCRc9mlQEe4BNP5PgPxALkPbsdtg7ZGepyVxtQfZzbtv3F/TZSMc4infbT1VZ4o6tIBcxpHkbNCwJUdsjJB+wNRMluFOqNmdBjLhSuM9t6uR+CPFP6EX96tLW3wL4k3zGBN8byE9uvlU+1ao4HNFD/nn+VmfKHG69f3wVdi4zaYCtFL0xq8Vi3vjIGaIuMwI+Ua6QbdHU5+pB/wq42v6P8AdknxLiBBjYqHbJ9MYGKmIv0eotI1Xj6sb6Ylxn6ZfNV/hjv+qt/Jd3fRZm3M8vQTPg92jQsMdMY9e9eOJYZA/wCueIw8wTDg6id8dh/9VqX/AGeoP7ZL/dL/APOvDfo9R6hi8fTvqzEuf3cefHvUjCZTbdPAeig4hzhTtfE+qafo/wDCG8S5ujsoVYR03JIdj17BV99R9KK1TlnlyKxtkt4c6V3JPV3I8zH3Pbt0ore1tBZipU02u+HRS4MsaSFcFdaq2CDtjI2ooq9IQOHxdo4/4F/lTrWfU/c0UVFKFwufU/euYrlFShdooooQiiiihCKKKKEIooooQuiiiihC/9k="/>
          <p:cNvSpPr>
            <a:spLocks noChangeAspect="1" noChangeArrowheads="1"/>
          </p:cNvSpPr>
          <p:nvPr/>
        </p:nvSpPr>
        <p:spPr bwMode="auto">
          <a:xfrm>
            <a:off x="63500" y="-698500"/>
            <a:ext cx="1143000" cy="1428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data:image/jpeg;base64,/9j/4AAQSkZJRgABAQAAAQABAAD/2wCEAAkGBhISERUSEhQUFRMWGRkYGBcXFhYcFxYVHBUcHBcYHBgfHCYgFyMkGhQcHzEgLycpLC8xGB4yNTIrNSYrLCkBCQoKDgwOGg8PGjYlHiIsLDQwLCo1Ki4qLCwsLCosLywpKTUxKi01LzAqLCosKSwsLC4sLCwsLSwsLSksKS0pKf/AABEIAJYAeAMBIgACEQEDEQH/xAAcAAABBQEBAQAAAAAAAAAAAAAAAwQFBgcBAgj/xABFEAACAQMCBAQEAgYGBwkAAAABAgMABBESIQUGMUETIlFxBzJhkUKBCBQjYpLRUlNUk7GyFRYXcoKh8RgzY3OiwdLh8P/EABsBAAIDAQEBAAAAAAAAAAAAAAADAQIEBQYH/8QAMBEAAQQABQEFCAIDAAAAAAAAAQACAxEEEiExQVETYYHB0QUiMnGRobHwFPEGsuH/2gAMAwEAAhEDEQA/ANYooorcloooooQmHG57hIs2sSSykgBZH0KAerE98elZ7xe/41HPbRPdW4muJQFghiyqRqcuzOR8oGPUnJ3rReM8TW2t5bhgSsSM5A6nA2H3xWP8mc6o9zc8QlinuL2XyRQwozKkWNkzjA+UDO+2euaS/dWC2m4VirBG0sQdLaQ2k9jpOzY9KyfnPgTxaITxC9ur+YaYYVcIBqJzI4U+VAMjc9z2zWmcB4m1xCsskEkBYn9nJjWADjJHbI7VROF8icWgvJrqO6tSZWOWlRpHMeTpX5fKAMeUEdB2qX67KAp7lvlOS14Ybae5kWQ6pJJo3wYskEhXbOwC7n6mq38O+L2gnuJ2vHYu3gwpNK7v4SuP2jHGldbkYGAFGPWr1w/gr+BJDdzfrYkzqLxqg0sMFAqn5dsjuM9aZ8J4bCfHRIkjiDNbKqqAPDUYk2x+J2bJ6nSvoKVM/swHJkbM5pWKiorg1+xtIZDmTyAOR18uVZgvVjlckdTvjNP4rtG06WB1qXXG4ZRjJB7/ADD71oDgUtLUVwGuk1a1CKKSt7pJBqjdHX1RlYfcE12osISlVvnLjMkYjhhcxySZYuACUiUgHGcgFmYKDg7BvSrJWccVvfHuZJh8u0af+WhIz+blm/MVpw0XayBp25S5XZWqz8q8fabVFKR4qDIbYeLH01acYDKdjjbcHbOKsFZely0TpOgJaJtWkdXXBDp/xKTj6gVpdldLLGksZ1RuoZT6qRkf9KnFQ9jJQ2OyIn5mpRlyMHcHYj1HevMECoulFVF9FAUfYbU04hxy3gwJpY0J6KWy59kGWP2qIm57iBOiGdwO4CLn2DMD9wKztYX/AAi1cuA3VlroFR/C+OQ3GfDbzDqjDS6+6nt9RkfWmHFrXNwmos6SDSEWV0aIj5pAqkBlO2WJypK4znFKkdkF0rtGY0FLX96IozIQSB0A7k9Bk7Lk/iOAO9M+EMvhKVdHyWJZGDKXLFmwQfU4qmc2fExbG3lgEniXwd409UXYpJIcYyFYYHcjPrUJ8CJbgi51BjAxDBz0M2fMAfxZU5PsPWsOKOdoIK0we6+itA4TaoYykEtwiRSSRjDgjKuS2MgjGokfkaqfM1r4d7HG1xJlwzhB+z/aEFWZdGA2pCdYAUHCncmr7Y2CQpojGF1M+Mk+Z2LMd/ViTWdCxSK6mELa4tXzFV2cneMPktKFGPMT3xXLxU72QuId91rbE0uGimOTeZ2RLaGZiwdSm4QCHw38FTkAZVm0rjcgsN+ubFf3Gu4eJshY1Q6SfLJ4gbzEfiA0lcHbOapHBYStuIwA89wrNv8ALDbmVijMRv1YsAN2b0C5Fi4vc+LZGUsVu4DGjvGSrajImfdJFOrByNz3FUEkmLgkwwfT9we6/wAcJL2CNzZK0805vohEjTRgJJGNQKgLqx0jbHzBtlwemQRuKKY8pWzzTs80kkqRKulXIK+MWyr4AAJVU75+cGin+yMBPh4cr5L10rYfVLmla52gUtzfxoxIsMZIllz5gM+HGNnfrsTnSv1JP4ap4FJ291JLqlmz4rO4cE50lZGUIPooXSPbPela+gYGERx5uSuLM/M6uiKjv9EYclXkVGyWQSSABj1KgNp37gg9c7VI0VrfE2T4haUHFuyShtlT5VAJ6nAyfc9TStFFXAA0Ci7XMHIYEqw+VlOGU/Q9v8D3qTg5oYNqlKeMsb4JwqTxR+dlP9VIoJIYeRs4IBxiNpxwPlsXV4jlo9UUblBJGXUsXTfTqXoB61y/acDHQOcRqFpwzy14Fqan5AsJrk3ksJeV9LEOW0ZAGD4fTOANjkVY0QAYAAA6AAAAew6U2mt76MnMMU6+sTlH/gk2P8dMLzmdI54Ld1McszFdEnlYDQxDLjKuNShdj+KvEuY/ld9j2cJHnPjElvb6opI0kY6FL7DUehBO23XB671TLsBItGcFsrqwFwDvI+APwrk7DsKvFzxfwzMl3GPCyFiIGr9YDLkxiI5LMvQ/h77YOKVw/gGtZd2XS2Et2JUxxhg6RM4OSOnmBx5V3YLXMx2UBpeaAO3X979E5lknKE55deVoyiKscmf2rsQ5RgAEiVAR8iYXfCjB+Y5o5hjNvGHDO5meOGUsR5gZA0bYAAXS67YHR2HepK14XDhmh1Qk/NobB1j+kpyC3qSNx96jOappNKRsqsBJHKzDI0xqxOWX8JLAAYO/m6YNcrCyufjAY+TqOa566dBfgnysAhIcrfyPbgW7Sd5JGOc9QvkX/IaKecq2Xg2VvGeojUt/vv52/wDU5rtfQ4200BcAmzaqfMFj4V1LjAWQiUY/eGG9vOrH86YVNc7yn9agXsYZG/MSoB/mNQtejwTs0I7tFzphTyiigGitqSiijFFCEV5N9JAVuIhmSE6wuSA4AIdCd/mUkdDvj0r1RS5GCRhYeVZpym0rxrnyW6IyXgg0KQInc62OSSzooYbacLsOp69KpdrJKxS2kQySYBSUObiT088mTgY2xsMdRiuXErQxzBBkxOQox+BsMB17B8d+nQ06v7JLaKE21wWmdyjL4itqDeabBUAoRkAsMHGAa8O72i7CO7HKM1kA1yOvd+U3CmWbO+QjKzfgnnQbbKaghS3hSaW5f9bjUowuJCxYZy0OncgZGzjJ6HJyRStzzJBrSWMSsw2YCJhmNhnSS2ASrYI32OfU1CQwqnyAL7dT7nqa9k156TBMlfnkJJ16DfiunTokP/yd7fdhjAHfZ9FIScxSGTVHFoVsa8uhk26Mq4KBtO2ST0GxxSnMPHbZ7T9XhjlEjMXJk3LkIRq8TJDHLgY2x2AFRRb60jbSq9xEEIfBUeXB3NxEOvT1rdhIo4fdjbvzz9VTCe18Vi5w2TbXYbaX+2trVMDHpt9tqK9N1NFeiC7CiOO8uJdaCXeN0yFdNBOlsalIYEEEqD65FUblLhYlu4/GDylFcyLIDoRsYGU0hAdWw2zWn0En1qrsxAAca6cKRW9KCu+TLV90Uwn1hOgH3TBQ/akbLkaFDmSSab6MUVfYiNV1ferHRTA9wFAmlXKDrSgG5FsvwxFT6rLKD99deDyLb5JElwPp42w+6mrFRmgPcNiUZQeFXLnkW3YDS88bD8Syk591cMrfamr8iv8AhuRjtqhBP5kOAfsKttFXbNI3ZxUFjTwoDhnJVtEp8REmkY5aR0G+wAAXJAACjA3P1pynKNiH1i1tw+MZEag49KlqKSQCbKmgFGf6s2f9mg/u1rv+rFn/AGaD+7WpKioyDoigo+Pl61U5W3gB9fDT+VUrmDiq/rJkCKIrUhAuABlZQ0j4GAPNjH+7nvWi0xueB28jB5IY2YHOSo6+p/pdO+aXJHmFBXaQE/NFcopyqiiiihCKKKKEKrfEm8eKyDRuyN48AypIODKARkeor1xDih8e/iWdy0drrEXhqFiJjYh1lB1MT6dqcc7cEku7UQxadXixP5jgaUkDNvg9hTSblqY3l/ONGi4tkhj82+sRlTqGNhk/Wlm7Vl45F5iV7S0id2kuGgEjndtK5OGkb8Oe2dzjpUnZ84WsrRhHbTKzJE5RxHK69VRyMHoceuDjNVjlTka6s0EAZGguIStwuvzQz6CniRHHnBUjy7YxtTjlvlSSGK2t57WNzbuCJ/HOjCklZFjxkP5sYwB13oBKFcr29WJC750jHyqzEknAAVQSSSQKa8L49DcPLHGWEkJCyI6sroWBK5B7EA4P0pvzXBdPbFbNtM2pcnUFJj1edVcg6SR0OKjOU+X54Lu8nkQLHceCUBmMjr4auCHJG5OvOcnpVrNqFbKKKKsoRRRRQhFFFFCEYooqpc0/E+xsXMUjNJMBkxxgEr6BjnCkg5x/MVBIG6lW2is6sPjlYyHSYrlT2wiuWPphW2pa4+M9onzQXg94gOx/e7EAfnVO1YNLVgxx1pX+is2/262f9Rdfwr/Oj/bpaHYW90T2Gldz96O1Z1UZT0Wk0Vkd18eXQjNg6jIzqkI2748nWp0fHDhmBkz5wNvCzjbpnVvQJWnUFBaRur/RVCb42cMzgNOfaE+me7D1x+VNrr43WnSCC5mY9PIFGrPTqT9aDI0blAaTsFo1NOJ8Vht4zLPIkaD8TkAew7k/QZJ7VjfHvjfdyfsba3EDkFSWy8gJ/ojAAPTcg+1U3iy3DzxycQnL5PVmMhAHbSOgOMbUmTEsbpz+fkmNic7ha0PjnY+MyFJhCB5ZtOdRHYJ1A+tX3hnFIriJZoHWSNujKcj6j6Edx1FZHyHyzFxG5eeVQ1pb4RFx+zkkIyxPTpldu+1a1dcQgt49UjxRRjuWRFH+Aq0D3vaHOFXwqyNDXEA2nlFI2V9HMgkidXRujKQVO+NiNjuKK0KigPiHzKbGwlmQ4lOEj2zh2OxI6bDJ3+lfOUd6zRzO0uqSRhqVxqaQblmLEZ675B7H6Vs/x4u0FikZYB3kBVe7BfmI9tQ+9YVbuqqzamDjGnHTf5sn22/Osc4zafJNjNG1McucVWFXwrPIx+UE/KPoFP171YrTmNWzqjlj91c5/hWq3yZLi5x6qw+o2zt9qvDXKhgpcBj0XUMn8utcHHZBIQW2TrdrsYPMYwQ6gOKSbrKT5WQD0KMT/mFCxy/iZMfRG/8Adq7cW6uMNn8mZf8AKRUbc8BxhoHaNwQd3dlx3GCSTn3rAzKdCa8Atjsw1AvxTm/sZpAVEqhe48IHPvkkUye0lXZruNfoYoht+dK38VyV+S3l/d84/wATg01kv4oAPEtfDB2yBG2SACcDuN+ua0xhxFCj3AN89fskvLbs2O8l39fdOlhjbT408UhU5H/drg/QqQfy74r0bOzO58I+8nX3829JLcWsyBkdI/8AhhDexVga8xcEtHIBbxT6GQHtucLii6+IkdwH9BRv8IB+f6SnVi1omWiMK52JDKNvTrURecsrcEyxzhyx3JAI9vL0wO2KfS8CiRsJaa/3i40g/UMScflTxndQQLbYnorxjO3Xt7fkaBJkOaN2p65fX0QYw8ZZBoOmb0UCnLUyIUa6CRk50hmCltt8ZAJx3+lI3PBrdMeLdk+gUat+5wCcVIeCgJH6g5I26hh69ckHr/8AsUyvOGYXWtlpA380rZPqCgbP29K2tme405x8MnqVkdCxo91v+3or/wDBrmRVuZLBJNcLKZY9QYESDHiKB0CkZboNx9aKifgPpbiE7aVX9gcAZOn9qgOCcnpXa7kIIYAuU/VxKlP0hlOmyODjM+/bpF/L/lWRWVjrOCypkZBYgA4ODv7ZP5V9NfELlY39jJAhxKMPHk4Bdex9xtmvmS8sZIJCkyMjqcFWBByDg++4pcrTeilhHKV4XI6zL4bhWzszfLj6jB6jtjvUpJxVwSTdDWP/AAN9u2SBULe3HiSM4ULqOyqNh2AFd/0VP/VS/wADfyrM6ESUXD8HyT2ylmjfMeau1tIQivJcSLnOBJ4SasY7YPrjrmo4c3SD5vA6HGDJsduuAfX6dKgY+E3T6Y1hmbfyqEc7nrgY74/5VLWvw04pICVs5gAcecBD9nIJ96Q3AN1za+FJzsa7TLp42pSx5rjdBqZVlIOxDBAe2W3xXr9ZumwQLRhvg6iR6dc9/wDrXiD4L8UZQfCRc9mlQEe4BNP5PgPxALkPbsdtg7ZGepyVxtQfZzbtv3F/TZSMc4infbT1VZ4o6tIBcxpHkbNCwJUdsjJB+wNRMluFOqNmdBjLhSuM9t6uR+CPFP6EX96tLW3wL4k3zGBN8byE9uvlU+1ao4HNFD/nn+VmfKHG69f3wVdi4zaYCtFL0xq8Vi3vjIGaIuMwI+Ua6QbdHU5+pB/wq42v6P8AdknxLiBBjYqHbJ9MYGKmIv0eotI1Xj6sb6Ylxn6ZfNV/hjv+qt/Jd3fRZm3M8vQTPg92jQsMdMY9e9eOJYZA/wCueIw8wTDg6id8dh/9VqX/AGeoP7ZL/dL/APOvDfo9R6hi8fTvqzEuf3cefHvUjCZTbdPAeig4hzhTtfE+qafo/wDCG8S5ujsoVYR03JIdj17BV99R9KK1TlnlyKxtkt4c6V3JPV3I8zH3Pbt0ore1tBZipU02u+HRS4MsaSFcFdaq2CDtjI2ooq9IQOHxdo4/4F/lTrWfU/c0UVFKFwufU/euYrlFShdooooQiiiihCKKKKEIooooQuiiiihC/9k="/>
          <p:cNvSpPr>
            <a:spLocks noChangeAspect="1" noChangeArrowheads="1"/>
          </p:cNvSpPr>
          <p:nvPr/>
        </p:nvSpPr>
        <p:spPr bwMode="auto">
          <a:xfrm>
            <a:off x="63500" y="-698500"/>
            <a:ext cx="1143000" cy="1428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80" name="Picture 8" descr="http://t1.gstatic.com/images?q=tbn:ANd9GcRqILkvhKmhNFUfV783x3hHrVHZMMgoN60hOMcKpfogfnBfZyU-9A"/>
          <p:cNvPicPr>
            <a:picLocks noChangeAspect="1" noChangeArrowheads="1"/>
          </p:cNvPicPr>
          <p:nvPr/>
        </p:nvPicPr>
        <p:blipFill>
          <a:blip r:embed="rId3" cstate="print"/>
          <a:srcRect/>
          <a:stretch>
            <a:fillRect/>
          </a:stretch>
        </p:blipFill>
        <p:spPr bwMode="auto">
          <a:xfrm>
            <a:off x="0" y="3794760"/>
            <a:ext cx="5410200" cy="3246120"/>
          </a:xfrm>
          <a:prstGeom prst="rect">
            <a:avLst/>
          </a:prstGeom>
          <a:noFill/>
        </p:spPr>
      </p:pic>
      <p:sp>
        <p:nvSpPr>
          <p:cNvPr id="9" name="TextBox 8"/>
          <p:cNvSpPr txBox="1"/>
          <p:nvPr/>
        </p:nvSpPr>
        <p:spPr>
          <a:xfrm>
            <a:off x="0" y="1600200"/>
            <a:ext cx="9372600" cy="2246769"/>
          </a:xfrm>
          <a:prstGeom prst="rect">
            <a:avLst/>
          </a:prstGeom>
          <a:noFill/>
        </p:spPr>
        <p:txBody>
          <a:bodyPr wrap="square" rtlCol="0">
            <a:spAutoFit/>
          </a:bodyPr>
          <a:lstStyle/>
          <a:p>
            <a:r>
              <a:rPr lang="en-US" sz="2800" dirty="0" smtClean="0">
                <a:solidFill>
                  <a:srgbClr val="FFFF00"/>
                </a:solidFill>
              </a:rPr>
              <a:t>For instance, a simile that compares a person with a bullet would go as follows: "Chris was a record-setting runner </a:t>
            </a:r>
            <a:r>
              <a:rPr lang="en-US" sz="2800" dirty="0" smtClean="0">
                <a:solidFill>
                  <a:srgbClr val="2BFF9A"/>
                </a:solidFill>
              </a:rPr>
              <a:t>as fast as</a:t>
            </a:r>
            <a:r>
              <a:rPr lang="en-US" sz="2800" dirty="0" smtClean="0">
                <a:solidFill>
                  <a:srgbClr val="FFFF00"/>
                </a:solidFill>
              </a:rPr>
              <a:t> a speeding bullet." A metaphor might read something like, "When Chris ran, he </a:t>
            </a:r>
            <a:r>
              <a:rPr lang="en-US" sz="2800" dirty="0" smtClean="0">
                <a:solidFill>
                  <a:srgbClr val="2BFF9A"/>
                </a:solidFill>
              </a:rPr>
              <a:t>was a</a:t>
            </a:r>
            <a:r>
              <a:rPr lang="en-US" sz="2800" dirty="0" smtClean="0">
                <a:solidFill>
                  <a:srgbClr val="FFFF00"/>
                </a:solidFill>
              </a:rPr>
              <a:t> speeding bullet racing along the track."</a:t>
            </a:r>
            <a:endParaRPr lang="en-US" sz="2800"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untitled.bmp"/>
          <p:cNvPicPr>
            <a:picLocks noChangeAspect="1"/>
          </p:cNvPicPr>
          <p:nvPr/>
        </p:nvPicPr>
        <p:blipFill>
          <a:blip r:embed="rId2" cstate="print"/>
          <a:stretch>
            <a:fillRect/>
          </a:stretch>
        </p:blipFill>
        <p:spPr>
          <a:xfrm>
            <a:off x="0" y="0"/>
            <a:ext cx="9176891" cy="6858000"/>
          </a:xfrm>
          <a:prstGeom prst="rect">
            <a:avLst/>
          </a:prstGeom>
        </p:spPr>
      </p:pic>
      <p:sp>
        <p:nvSpPr>
          <p:cNvPr id="3" name="Content Placeholder 2"/>
          <p:cNvSpPr>
            <a:spLocks noGrp="1"/>
          </p:cNvSpPr>
          <p:nvPr>
            <p:ph idx="1"/>
          </p:nvPr>
        </p:nvSpPr>
        <p:spPr>
          <a:xfrm>
            <a:off x="228600" y="304800"/>
            <a:ext cx="8458200" cy="6248399"/>
          </a:xfrm>
        </p:spPr>
        <p:txBody>
          <a:bodyPr>
            <a:normAutofit/>
          </a:bodyPr>
          <a:lstStyle/>
          <a:p>
            <a:pPr>
              <a:buNone/>
            </a:pPr>
            <a:r>
              <a:rPr lang="en-US" b="1" dirty="0" smtClean="0"/>
              <a:t>	A metaphor expresses the unfamiliar (the </a:t>
            </a:r>
            <a:r>
              <a:rPr lang="en-US" b="1" dirty="0" smtClean="0">
                <a:hlinkClick r:id="rId3" action="ppaction://hlinkfile"/>
              </a:rPr>
              <a:t>tenor</a:t>
            </a:r>
            <a:r>
              <a:rPr lang="en-US" b="1" dirty="0" smtClean="0"/>
              <a:t>)  in terms of the familiar (the </a:t>
            </a:r>
            <a:r>
              <a:rPr lang="en-US" b="1" dirty="0" smtClean="0">
                <a:hlinkClick r:id="rId4" action="ppaction://hlinkfile"/>
              </a:rPr>
              <a:t>vehicle</a:t>
            </a:r>
            <a:r>
              <a:rPr lang="en-US" b="1" dirty="0" smtClean="0"/>
              <a:t>).</a:t>
            </a:r>
          </a:p>
          <a:p>
            <a:pPr>
              <a:buNone/>
            </a:pPr>
            <a:r>
              <a:rPr lang="en-US" b="1" dirty="0" smtClean="0"/>
              <a:t>	</a:t>
            </a:r>
          </a:p>
          <a:p>
            <a:pPr>
              <a:buNone/>
            </a:pPr>
            <a:r>
              <a:rPr lang="en-US" b="1" dirty="0" smtClean="0"/>
              <a:t>When Neil Young sings, "Love is a rose," </a:t>
            </a:r>
          </a:p>
          <a:p>
            <a:pPr>
              <a:buNone/>
            </a:pPr>
            <a:r>
              <a:rPr lang="en-US" b="1" dirty="0" smtClean="0">
                <a:solidFill>
                  <a:srgbClr val="7030A0"/>
                </a:solidFill>
                <a:latin typeface="Bauhaus 93" pitchFamily="82" charset="0"/>
              </a:rPr>
              <a:t>Rose = the vehicle</a:t>
            </a:r>
          </a:p>
          <a:p>
            <a:pPr>
              <a:buNone/>
            </a:pPr>
            <a:r>
              <a:rPr lang="en-US" b="1" dirty="0" smtClean="0"/>
              <a:t>	</a:t>
            </a:r>
          </a:p>
          <a:p>
            <a:pPr>
              <a:buNone/>
            </a:pPr>
            <a:endParaRPr lang="en-US" b="1" dirty="0" smtClean="0"/>
          </a:p>
          <a:p>
            <a:pPr>
              <a:buNone/>
            </a:pPr>
            <a:endParaRPr lang="en-US" b="1" dirty="0" smtClean="0"/>
          </a:p>
          <a:p>
            <a:pPr>
              <a:buNone/>
            </a:pPr>
            <a:endParaRPr lang="en-US" b="1" dirty="0" smtClean="0"/>
          </a:p>
          <a:p>
            <a:pPr>
              <a:buNone/>
            </a:pPr>
            <a:r>
              <a:rPr lang="en-US" b="1" dirty="0" smtClean="0"/>
              <a:t>					</a:t>
            </a:r>
            <a:r>
              <a:rPr lang="en-US" b="1" dirty="0" smtClean="0">
                <a:solidFill>
                  <a:srgbClr val="C00000"/>
                </a:solidFill>
                <a:latin typeface="Bauhaus 93" pitchFamily="82" charset="0"/>
              </a:rPr>
              <a:t> Love = the tenor</a:t>
            </a:r>
          </a:p>
          <a:p>
            <a:endParaRPr lang="en-US" b="1" dirty="0"/>
          </a:p>
        </p:txBody>
      </p:sp>
      <p:pic>
        <p:nvPicPr>
          <p:cNvPr id="4" name="Picture 3" descr="untitled.bmp"/>
          <p:cNvPicPr>
            <a:picLocks noChangeAspect="1"/>
          </p:cNvPicPr>
          <p:nvPr/>
        </p:nvPicPr>
        <p:blipFill>
          <a:blip r:embed="rId5" cstate="print"/>
          <a:stretch>
            <a:fillRect/>
          </a:stretch>
        </p:blipFill>
        <p:spPr>
          <a:xfrm>
            <a:off x="4038599" y="2667000"/>
            <a:ext cx="4274287" cy="2743200"/>
          </a:xfrm>
          <a:prstGeom prst="rect">
            <a:avLst/>
          </a:prstGeom>
        </p:spPr>
      </p:pic>
      <p:pic>
        <p:nvPicPr>
          <p:cNvPr id="5" name="Picture 4" descr="images.jpg"/>
          <p:cNvPicPr>
            <a:picLocks noChangeAspect="1"/>
          </p:cNvPicPr>
          <p:nvPr/>
        </p:nvPicPr>
        <p:blipFill>
          <a:blip r:embed="rId6" cstate="print"/>
          <a:stretch>
            <a:fillRect/>
          </a:stretch>
        </p:blipFill>
        <p:spPr>
          <a:xfrm>
            <a:off x="457200" y="3428999"/>
            <a:ext cx="2619375" cy="320002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MBL3D5.jpg"/>
          <p:cNvPicPr>
            <a:picLocks noChangeAspect="1"/>
          </p:cNvPicPr>
          <p:nvPr/>
        </p:nvPicPr>
        <p:blipFill>
          <a:blip r:embed="rId2" cstate="print"/>
          <a:stretch>
            <a:fillRect/>
          </a:stretch>
        </p:blipFill>
        <p:spPr>
          <a:xfrm>
            <a:off x="-1" y="0"/>
            <a:ext cx="9128931" cy="6858000"/>
          </a:xfrm>
          <a:prstGeom prst="rect">
            <a:avLst/>
          </a:prstGeom>
        </p:spPr>
      </p:pic>
      <p:sp>
        <p:nvSpPr>
          <p:cNvPr id="2" name="Title 1"/>
          <p:cNvSpPr>
            <a:spLocks noGrp="1"/>
          </p:cNvSpPr>
          <p:nvPr>
            <p:ph type="title"/>
          </p:nvPr>
        </p:nvSpPr>
        <p:spPr>
          <a:xfrm>
            <a:off x="457200" y="381000"/>
            <a:ext cx="8229600" cy="1981200"/>
          </a:xfrm>
        </p:spPr>
        <p:txBody>
          <a:bodyPr>
            <a:normAutofit/>
          </a:bodyPr>
          <a:lstStyle/>
          <a:p>
            <a:r>
              <a:rPr lang="en-US" sz="7200" dirty="0" smtClean="0"/>
              <a:t>The </a:t>
            </a:r>
            <a:r>
              <a:rPr lang="en-US" sz="7200" b="1" dirty="0" smtClean="0"/>
              <a:t>world</a:t>
            </a:r>
            <a:r>
              <a:rPr lang="en-US" sz="7200" dirty="0" smtClean="0"/>
              <a:t> </a:t>
            </a:r>
            <a:r>
              <a:rPr lang="en-US" sz="7200" i="1" dirty="0" smtClean="0"/>
              <a:t>is</a:t>
            </a:r>
            <a:r>
              <a:rPr lang="en-US" sz="7200" dirty="0" smtClean="0"/>
              <a:t> a </a:t>
            </a:r>
            <a:r>
              <a:rPr lang="en-US" sz="7200" b="1" dirty="0" smtClean="0"/>
              <a:t>stage.</a:t>
            </a:r>
            <a:endParaRPr lang="en-US" sz="7200" b="1" dirty="0"/>
          </a:p>
        </p:txBody>
      </p:sp>
      <p:sp>
        <p:nvSpPr>
          <p:cNvPr id="3" name="Content Placeholder 2"/>
          <p:cNvSpPr>
            <a:spLocks noGrp="1"/>
          </p:cNvSpPr>
          <p:nvPr>
            <p:ph idx="1"/>
          </p:nvPr>
        </p:nvSpPr>
        <p:spPr>
          <a:xfrm>
            <a:off x="2286000" y="3048000"/>
            <a:ext cx="5029200" cy="2514600"/>
          </a:xfrm>
        </p:spPr>
        <p:txBody>
          <a:bodyPr>
            <a:normAutofit fontScale="70000" lnSpcReduction="20000"/>
          </a:bodyPr>
          <a:lstStyle/>
          <a:p>
            <a:pPr>
              <a:buNone/>
            </a:pPr>
            <a:endParaRPr lang="en-US" dirty="0" smtClean="0">
              <a:solidFill>
                <a:srgbClr val="FFC000"/>
              </a:solidFill>
            </a:endParaRPr>
          </a:p>
          <a:p>
            <a:pPr>
              <a:buNone/>
            </a:pPr>
            <a:r>
              <a:rPr lang="en-US" dirty="0" smtClean="0">
                <a:solidFill>
                  <a:srgbClr val="FFC000"/>
                </a:solidFill>
              </a:rPr>
              <a:t>	</a:t>
            </a:r>
            <a:r>
              <a:rPr lang="en-US" sz="3000" b="1" dirty="0" smtClean="0">
                <a:solidFill>
                  <a:srgbClr val="FFC000"/>
                </a:solidFill>
                <a:latin typeface="Aharoni" pitchFamily="2" charset="-79"/>
                <a:cs typeface="Aharoni" pitchFamily="2" charset="-79"/>
              </a:rPr>
              <a:t>All the world's a stage,</a:t>
            </a:r>
            <a:br>
              <a:rPr lang="en-US" sz="3000" b="1" dirty="0" smtClean="0">
                <a:solidFill>
                  <a:srgbClr val="FFC000"/>
                </a:solidFill>
                <a:latin typeface="Aharoni" pitchFamily="2" charset="-79"/>
                <a:cs typeface="Aharoni" pitchFamily="2" charset="-79"/>
              </a:rPr>
            </a:br>
            <a:r>
              <a:rPr lang="en-US" sz="3000" b="1" dirty="0" smtClean="0">
                <a:solidFill>
                  <a:srgbClr val="FFC000"/>
                </a:solidFill>
                <a:latin typeface="Aharoni" pitchFamily="2" charset="-79"/>
                <a:cs typeface="Aharoni" pitchFamily="2" charset="-79"/>
              </a:rPr>
              <a:t>And all the men and women merely players;</a:t>
            </a:r>
            <a:br>
              <a:rPr lang="en-US" sz="3000" b="1" dirty="0" smtClean="0">
                <a:solidFill>
                  <a:srgbClr val="FFC000"/>
                </a:solidFill>
                <a:latin typeface="Aharoni" pitchFamily="2" charset="-79"/>
                <a:cs typeface="Aharoni" pitchFamily="2" charset="-79"/>
              </a:rPr>
            </a:br>
            <a:r>
              <a:rPr lang="en-US" sz="3000" b="1" dirty="0" smtClean="0">
                <a:solidFill>
                  <a:srgbClr val="FFC000"/>
                </a:solidFill>
                <a:latin typeface="Aharoni" pitchFamily="2" charset="-79"/>
                <a:cs typeface="Aharoni" pitchFamily="2" charset="-79"/>
              </a:rPr>
              <a:t>They have their exits and their entrances,</a:t>
            </a:r>
            <a:br>
              <a:rPr lang="en-US" sz="3000" b="1" dirty="0" smtClean="0">
                <a:solidFill>
                  <a:srgbClr val="FFC000"/>
                </a:solidFill>
                <a:latin typeface="Aharoni" pitchFamily="2" charset="-79"/>
                <a:cs typeface="Aharoni" pitchFamily="2" charset="-79"/>
              </a:rPr>
            </a:br>
            <a:r>
              <a:rPr lang="en-US" sz="3000" b="1" dirty="0" smtClean="0">
                <a:solidFill>
                  <a:srgbClr val="FFC000"/>
                </a:solidFill>
                <a:latin typeface="Aharoni" pitchFamily="2" charset="-79"/>
                <a:cs typeface="Aharoni" pitchFamily="2" charset="-79"/>
              </a:rPr>
              <a:t>And one man in his time plays many parts</a:t>
            </a:r>
            <a:r>
              <a:rPr lang="en-US" b="1" dirty="0" smtClean="0">
                <a:solidFill>
                  <a:srgbClr val="FFC000"/>
                </a:solidFill>
                <a:latin typeface="Aharoni" pitchFamily="2" charset="-79"/>
                <a:cs typeface="Aharoni" pitchFamily="2" charset="-79"/>
              </a:rPr>
              <a:t/>
            </a:r>
            <a:br>
              <a:rPr lang="en-US" b="1" dirty="0" smtClean="0">
                <a:solidFill>
                  <a:srgbClr val="FFC000"/>
                </a:solidFill>
                <a:latin typeface="Aharoni" pitchFamily="2" charset="-79"/>
                <a:cs typeface="Aharoni" pitchFamily="2" charset="-79"/>
              </a:rPr>
            </a:br>
            <a:endParaRPr lang="en-US" b="1" dirty="0">
              <a:solidFill>
                <a:srgbClr val="FFC0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8AIPBK.jpg"/>
          <p:cNvPicPr>
            <a:picLocks noChangeAspect="1"/>
          </p:cNvPicPr>
          <p:nvPr/>
        </p:nvPicPr>
        <p:blipFill>
          <a:blip r:embed="rId2" cstate="print"/>
          <a:stretch>
            <a:fillRect/>
          </a:stretch>
        </p:blipFill>
        <p:spPr>
          <a:xfrm>
            <a:off x="0" y="4414"/>
            <a:ext cx="9144000" cy="6849173"/>
          </a:xfrm>
          <a:prstGeom prst="rect">
            <a:avLst/>
          </a:prstGeom>
        </p:spPr>
      </p:pic>
      <p:sp>
        <p:nvSpPr>
          <p:cNvPr id="3" name="Content Placeholder 2"/>
          <p:cNvSpPr>
            <a:spLocks noGrp="1"/>
          </p:cNvSpPr>
          <p:nvPr>
            <p:ph idx="1"/>
          </p:nvPr>
        </p:nvSpPr>
        <p:spPr>
          <a:xfrm>
            <a:off x="0" y="0"/>
            <a:ext cx="9144000" cy="6629400"/>
          </a:xfrm>
        </p:spPr>
        <p:txBody>
          <a:bodyPr>
            <a:noAutofit/>
          </a:bodyPr>
          <a:lstStyle/>
          <a:p>
            <a:pPr algn="ctr">
              <a:buNone/>
            </a:pPr>
            <a:r>
              <a:rPr lang="en-US" sz="3600" dirty="0" smtClean="0">
                <a:solidFill>
                  <a:srgbClr val="92D050"/>
                </a:solidFill>
              </a:rPr>
              <a:t/>
            </a:r>
            <a:br>
              <a:rPr lang="en-US" sz="3600" dirty="0" smtClean="0">
                <a:solidFill>
                  <a:srgbClr val="92D050"/>
                </a:solidFill>
              </a:rPr>
            </a:br>
            <a:r>
              <a:rPr lang="en-US" sz="6000" b="1" u="sng" dirty="0" smtClean="0">
                <a:solidFill>
                  <a:srgbClr val="92D050"/>
                </a:solidFill>
              </a:rPr>
              <a:t>"Love Is A Rose“</a:t>
            </a:r>
            <a:r>
              <a:rPr lang="en-US" sz="3600" dirty="0" smtClean="0">
                <a:solidFill>
                  <a:srgbClr val="92D050"/>
                </a:solidFill>
              </a:rPr>
              <a:t/>
            </a:r>
            <a:br>
              <a:rPr lang="en-US" sz="3600" dirty="0" smtClean="0">
                <a:solidFill>
                  <a:srgbClr val="92D050"/>
                </a:solidFill>
              </a:rPr>
            </a:br>
            <a:r>
              <a:rPr lang="en-US" sz="4400" b="1" dirty="0" smtClean="0">
                <a:solidFill>
                  <a:srgbClr val="92D050"/>
                </a:solidFill>
              </a:rPr>
              <a:t>Love is a rose</a:t>
            </a:r>
            <a:br>
              <a:rPr lang="en-US" sz="4400" b="1" dirty="0" smtClean="0">
                <a:solidFill>
                  <a:srgbClr val="92D050"/>
                </a:solidFill>
              </a:rPr>
            </a:br>
            <a:r>
              <a:rPr lang="en-US" sz="4400" b="1" dirty="0" smtClean="0">
                <a:solidFill>
                  <a:srgbClr val="92D050"/>
                </a:solidFill>
              </a:rPr>
              <a:t>but you better not pick it</a:t>
            </a:r>
            <a:br>
              <a:rPr lang="en-US" sz="4400" b="1" dirty="0" smtClean="0">
                <a:solidFill>
                  <a:srgbClr val="92D050"/>
                </a:solidFill>
              </a:rPr>
            </a:br>
            <a:r>
              <a:rPr lang="en-US" sz="4400" b="1" dirty="0" smtClean="0">
                <a:solidFill>
                  <a:srgbClr val="92D050"/>
                </a:solidFill>
              </a:rPr>
              <a:t>It only grows when it's on the vine.</a:t>
            </a:r>
            <a:br>
              <a:rPr lang="en-US" sz="4400" b="1" dirty="0" smtClean="0">
                <a:solidFill>
                  <a:srgbClr val="92D050"/>
                </a:solidFill>
              </a:rPr>
            </a:br>
            <a:r>
              <a:rPr lang="en-US" sz="4400" b="1" dirty="0" smtClean="0">
                <a:solidFill>
                  <a:srgbClr val="92D050"/>
                </a:solidFill>
              </a:rPr>
              <a:t>A handful of thorns and</a:t>
            </a:r>
            <a:br>
              <a:rPr lang="en-US" sz="4400" b="1" dirty="0" smtClean="0">
                <a:solidFill>
                  <a:srgbClr val="92D050"/>
                </a:solidFill>
              </a:rPr>
            </a:br>
            <a:r>
              <a:rPr lang="en-US" sz="4400" b="1" dirty="0" smtClean="0">
                <a:solidFill>
                  <a:srgbClr val="92D050"/>
                </a:solidFill>
              </a:rPr>
              <a:t>you'll know you've missed it</a:t>
            </a:r>
            <a:br>
              <a:rPr lang="en-US" sz="4400" b="1" dirty="0" smtClean="0">
                <a:solidFill>
                  <a:srgbClr val="92D050"/>
                </a:solidFill>
              </a:rPr>
            </a:br>
            <a:r>
              <a:rPr lang="en-US" sz="4400" b="1" dirty="0" smtClean="0">
                <a:solidFill>
                  <a:srgbClr val="92D050"/>
                </a:solidFill>
              </a:rPr>
              <a:t>You lose your love</a:t>
            </a:r>
            <a:br>
              <a:rPr lang="en-US" sz="4400" b="1" dirty="0" smtClean="0">
                <a:solidFill>
                  <a:srgbClr val="92D050"/>
                </a:solidFill>
              </a:rPr>
            </a:br>
            <a:r>
              <a:rPr lang="en-US" sz="4400" b="1" dirty="0" smtClean="0">
                <a:solidFill>
                  <a:srgbClr val="92D050"/>
                </a:solidFill>
              </a:rPr>
              <a:t>when you say the word "mine."</a:t>
            </a:r>
            <a:r>
              <a:rPr lang="en-US" sz="3600" dirty="0" smtClean="0">
                <a:solidFill>
                  <a:srgbClr val="92D050"/>
                </a:solidFill>
              </a:rPr>
              <a:t/>
            </a:r>
            <a:br>
              <a:rPr lang="en-US" sz="3600" dirty="0" smtClean="0">
                <a:solidFill>
                  <a:srgbClr val="92D050"/>
                </a:solidFill>
              </a:rPr>
            </a:br>
            <a:endParaRPr lang="en-US" sz="3600" dirty="0">
              <a:solidFill>
                <a:srgbClr val="92D05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http://t2.gstatic.com/images?q=tbn:ANd9GcRTFyqzBToiy5t3XULy9MhlvcYaYFop7FchYfqp9K7b3dGSqDCOxg"/>
          <p:cNvPicPr>
            <a:picLocks noChangeAspect="1" noChangeArrowheads="1"/>
          </p:cNvPicPr>
          <p:nvPr/>
        </p:nvPicPr>
        <p:blipFill>
          <a:blip r:embed="rId2" cstate="print"/>
          <a:srcRect/>
          <a:stretch>
            <a:fillRect/>
          </a:stretch>
        </p:blipFill>
        <p:spPr bwMode="auto">
          <a:xfrm>
            <a:off x="-11778" y="0"/>
            <a:ext cx="9155778" cy="6858000"/>
          </a:xfrm>
          <a:prstGeom prst="rect">
            <a:avLst/>
          </a:prstGeom>
          <a:noFill/>
        </p:spPr>
      </p:pic>
      <p:sp>
        <p:nvSpPr>
          <p:cNvPr id="2" name="Title 1"/>
          <p:cNvSpPr>
            <a:spLocks noGrp="1"/>
          </p:cNvSpPr>
          <p:nvPr>
            <p:ph type="title"/>
          </p:nvPr>
        </p:nvSpPr>
        <p:spPr>
          <a:xfrm>
            <a:off x="457200" y="274638"/>
            <a:ext cx="8229600" cy="1173162"/>
          </a:xfrm>
        </p:spPr>
        <p:txBody>
          <a:bodyPr>
            <a:normAutofit fontScale="90000"/>
          </a:bodyPr>
          <a:lstStyle/>
          <a:p>
            <a:r>
              <a:rPr lang="en-US" sz="7300" b="1" dirty="0" smtClean="0">
                <a:latin typeface="Tempus Sans ITC" pitchFamily="82" charset="0"/>
              </a:rPr>
              <a:t>Simile</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334000"/>
          </a:xfrm>
        </p:spPr>
        <p:txBody>
          <a:bodyPr>
            <a:noAutofit/>
          </a:bodyPr>
          <a:lstStyle/>
          <a:p>
            <a:pPr>
              <a:buNone/>
            </a:pPr>
            <a:r>
              <a:rPr lang="en-US" sz="3600" b="1" dirty="0" smtClean="0">
                <a:latin typeface="Tempus Sans ITC" pitchFamily="82" charset="0"/>
              </a:rPr>
              <a:t>	An indirect comparison using “like” or “as.”</a:t>
            </a:r>
          </a:p>
          <a:p>
            <a:pPr>
              <a:buNone/>
            </a:pPr>
            <a:endParaRPr lang="en-US" sz="2400" dirty="0" smtClean="0"/>
          </a:p>
          <a:p>
            <a:pPr>
              <a:buNone/>
            </a:pPr>
            <a:r>
              <a:rPr lang="en-US" sz="2800" dirty="0" smtClean="0">
                <a:latin typeface="Tempus Sans ITC" pitchFamily="82" charset="0"/>
              </a:rPr>
              <a:t> 	When we describe something, we often use the expression, "</a:t>
            </a:r>
            <a:r>
              <a:rPr lang="en-US" sz="2800" b="1" i="1" dirty="0" smtClean="0">
                <a:latin typeface="Tempus Sans ITC" pitchFamily="82" charset="0"/>
              </a:rPr>
              <a:t>It was like"</a:t>
            </a:r>
            <a:r>
              <a:rPr lang="en-US" sz="2800" dirty="0" smtClean="0">
                <a:latin typeface="Tempus Sans ITC" pitchFamily="82" charset="0"/>
              </a:rPr>
              <a:t> so that we can convey our experience vividly to our listener who may never have seen or heard what we are describing. We want our listener to understand fully what we have seen, heard or felt. </a:t>
            </a:r>
          </a:p>
          <a:p>
            <a:pPr>
              <a:buNone/>
            </a:pPr>
            <a:endParaRPr lang="en-US" sz="2800" dirty="0" smtClean="0">
              <a:latin typeface="Tempus Sans ITC" pitchFamily="82" charset="0"/>
            </a:endParaRPr>
          </a:p>
          <a:p>
            <a:pPr>
              <a:buNone/>
            </a:pPr>
            <a:endParaRPr lang="en-US" sz="3600" dirty="0" smtClean="0">
              <a:latin typeface="Tempus Sans ITC" pitchFamily="82" charset="0"/>
            </a:endParaRPr>
          </a:p>
          <a:p>
            <a:pPr>
              <a:buNone/>
            </a:pPr>
            <a:endParaRPr lang="en-US" sz="3600" dirty="0">
              <a:latin typeface="Tempus Sans ITC" pitchFamily="8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NNF7GF.jpg"/>
          <p:cNvPicPr>
            <a:picLocks noChangeAspect="1"/>
          </p:cNvPicPr>
          <p:nvPr/>
        </p:nvPicPr>
        <p:blipFill>
          <a:blip r:embed="rId2" cstate="print"/>
          <a:stretch>
            <a:fillRect/>
          </a:stretch>
        </p:blipFill>
        <p:spPr>
          <a:xfrm>
            <a:off x="0" y="0"/>
            <a:ext cx="9144000" cy="7859306"/>
          </a:xfrm>
          <a:prstGeom prst="rect">
            <a:avLst/>
          </a:prstGeom>
        </p:spPr>
      </p:pic>
      <p:sp>
        <p:nvSpPr>
          <p:cNvPr id="3" name="Content Placeholder 2"/>
          <p:cNvSpPr>
            <a:spLocks noGrp="1"/>
          </p:cNvSpPr>
          <p:nvPr>
            <p:ph idx="1"/>
          </p:nvPr>
        </p:nvSpPr>
        <p:spPr>
          <a:xfrm>
            <a:off x="457200" y="228600"/>
            <a:ext cx="8229600" cy="5897563"/>
          </a:xfrm>
        </p:spPr>
        <p:txBody>
          <a:bodyPr/>
          <a:lstStyle/>
          <a:p>
            <a:pPr>
              <a:buNone/>
            </a:pPr>
            <a:r>
              <a:rPr lang="en-US" dirty="0" smtClean="0">
                <a:latin typeface="Tempus Sans ITC" pitchFamily="82" charset="0"/>
              </a:rPr>
              <a:t>	</a:t>
            </a:r>
            <a:r>
              <a:rPr lang="en-US" sz="4800" dirty="0" smtClean="0">
                <a:latin typeface="Tempus Sans ITC" pitchFamily="82" charset="0"/>
              </a:rPr>
              <a:t>“A woman without a man is like a fish without a bicycle.”</a:t>
            </a:r>
          </a:p>
          <a:p>
            <a:pPr>
              <a:buNone/>
            </a:pPr>
            <a:r>
              <a:rPr lang="en-US" dirty="0" smtClean="0">
                <a:latin typeface="Tempus Sans ITC" pitchFamily="82" charset="0"/>
              </a:rPr>
              <a:t>							 - Irina Dunn</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hsdghs.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381000" y="838200"/>
            <a:ext cx="8229600" cy="1143000"/>
          </a:xfrm>
        </p:spPr>
        <p:txBody>
          <a:bodyPr>
            <a:normAutofit fontScale="90000"/>
          </a:bodyPr>
          <a:lstStyle/>
          <a:p>
            <a:r>
              <a:rPr lang="en-US" dirty="0" smtClean="0"/>
              <a:t>“</a:t>
            </a:r>
            <a:r>
              <a:rPr lang="en-US" sz="6000" b="1" u="sng" dirty="0" smtClean="0">
                <a:solidFill>
                  <a:schemeClr val="bg1"/>
                </a:solidFill>
              </a:rPr>
              <a:t>Life </a:t>
            </a:r>
            <a:r>
              <a:rPr lang="en-US" sz="6000" b="1" dirty="0" smtClean="0">
                <a:solidFill>
                  <a:srgbClr val="92D050"/>
                </a:solidFill>
              </a:rPr>
              <a:t>is like </a:t>
            </a:r>
            <a:r>
              <a:rPr lang="en-US" sz="6000" b="1" dirty="0" smtClean="0">
                <a:solidFill>
                  <a:schemeClr val="bg1"/>
                </a:solidFill>
              </a:rPr>
              <a:t>a </a:t>
            </a:r>
            <a:r>
              <a:rPr lang="en-US" sz="6000" b="1" u="sng" dirty="0" smtClean="0">
                <a:solidFill>
                  <a:schemeClr val="bg1"/>
                </a:solidFill>
              </a:rPr>
              <a:t>box of chocolates</a:t>
            </a:r>
            <a:r>
              <a:rPr lang="en-US" sz="6000" b="1" dirty="0" smtClean="0">
                <a:solidFill>
                  <a:schemeClr val="bg1"/>
                </a:solidFill>
              </a:rPr>
              <a:t>…”</a:t>
            </a:r>
            <a:endParaRPr lang="en-US" sz="6000" b="1" dirty="0">
              <a:solidFill>
                <a:schemeClr val="bg1"/>
              </a:solidFill>
            </a:endParaRPr>
          </a:p>
        </p:txBody>
      </p:sp>
      <p:pic>
        <p:nvPicPr>
          <p:cNvPr id="4" name="Content Placeholder 3" descr="oppoyoh.jpg"/>
          <p:cNvPicPr>
            <a:picLocks noGrp="1" noChangeAspect="1"/>
          </p:cNvPicPr>
          <p:nvPr>
            <p:ph idx="1"/>
          </p:nvPr>
        </p:nvPicPr>
        <p:blipFill>
          <a:blip r:embed="rId3" cstate="print"/>
          <a:stretch>
            <a:fillRect/>
          </a:stretch>
        </p:blipFill>
        <p:spPr>
          <a:xfrm>
            <a:off x="0" y="2571100"/>
            <a:ext cx="2852737" cy="42869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ZSMOVI.jpg"/>
          <p:cNvPicPr>
            <a:picLocks noChangeAspect="1"/>
          </p:cNvPicPr>
          <p:nvPr/>
        </p:nvPicPr>
        <p:blipFill>
          <a:blip r:embed="rId2" cstate="print"/>
          <a:stretch>
            <a:fillRect/>
          </a:stretch>
        </p:blipFill>
        <p:spPr>
          <a:xfrm>
            <a:off x="-5892" y="0"/>
            <a:ext cx="9155783" cy="6858000"/>
          </a:xfrm>
          <a:prstGeom prst="rect">
            <a:avLst/>
          </a:prstGeom>
        </p:spPr>
      </p:pic>
      <p:sp>
        <p:nvSpPr>
          <p:cNvPr id="3" name="Content Placeholder 2"/>
          <p:cNvSpPr>
            <a:spLocks noGrp="1"/>
          </p:cNvSpPr>
          <p:nvPr>
            <p:ph idx="1"/>
          </p:nvPr>
        </p:nvSpPr>
        <p:spPr>
          <a:xfrm>
            <a:off x="304800" y="0"/>
            <a:ext cx="2667000" cy="5867400"/>
          </a:xfrm>
        </p:spPr>
        <p:txBody>
          <a:bodyPr>
            <a:normAutofit/>
          </a:bodyPr>
          <a:lstStyle/>
          <a:p>
            <a:pPr>
              <a:buNone/>
            </a:pPr>
            <a:r>
              <a:rPr lang="en-US" dirty="0" smtClean="0">
                <a:latin typeface="Arial Black" pitchFamily="34" charset="0"/>
              </a:rPr>
              <a:t>Ogres </a:t>
            </a:r>
          </a:p>
          <a:p>
            <a:pPr>
              <a:buNone/>
            </a:pPr>
            <a:r>
              <a:rPr lang="en-US" dirty="0" smtClean="0">
                <a:latin typeface="Arial Black" pitchFamily="34" charset="0"/>
              </a:rPr>
              <a:t>are </a:t>
            </a:r>
          </a:p>
          <a:p>
            <a:pPr>
              <a:buNone/>
            </a:pPr>
            <a:r>
              <a:rPr lang="en-US" dirty="0" smtClean="0">
                <a:latin typeface="Arial Black" pitchFamily="34" charset="0"/>
              </a:rPr>
              <a:t>like</a:t>
            </a:r>
          </a:p>
          <a:p>
            <a:pPr>
              <a:buNone/>
            </a:pPr>
            <a:r>
              <a:rPr lang="en-US" dirty="0" smtClean="0">
                <a:latin typeface="Arial Black" pitchFamily="34" charset="0"/>
              </a:rPr>
              <a:t>onions</a:t>
            </a:r>
            <a:br>
              <a:rPr lang="en-US" dirty="0" smtClean="0">
                <a:latin typeface="Arial Black" pitchFamily="34" charset="0"/>
              </a:rPr>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2039</TotalTime>
  <Words>431</Words>
  <Application>Microsoft Office PowerPoint</Application>
  <PresentationFormat>On-screen Show (4:3)</PresentationFormat>
  <Paragraphs>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vt:lpstr>
      <vt:lpstr>PowerPoint Presentation</vt:lpstr>
      <vt:lpstr>PowerPoint Presentation</vt:lpstr>
      <vt:lpstr>The world is a stage.</vt:lpstr>
      <vt:lpstr>PowerPoint Presentation</vt:lpstr>
      <vt:lpstr>Simile </vt:lpstr>
      <vt:lpstr>PowerPoint Presentation</vt:lpstr>
      <vt:lpstr>“Life is like a box of chocolates…”</vt:lpstr>
      <vt:lpstr>PowerPoint Presentation</vt:lpstr>
      <vt:lpstr>Hyperbole </vt:lpstr>
      <vt:lpstr>PowerPoint Presentation</vt:lpstr>
      <vt:lpstr>The wind loves to DANCE with the clothes on the line.</vt:lpstr>
      <vt:lpstr> “A long time ago, me and my brother Kyle here, we was hitchhiking down a long and lonesome road.”  The road was lonesome.  http://www.youtube.com/watch?v=_lK4cX5xGiQ&amp;ob=av3e   </vt:lpstr>
      <vt:lpstr>PowerPoint Presentation</vt:lpstr>
      <vt:lpstr>Alliteration:</vt:lpstr>
      <vt:lpstr> Consonance  is the repetition of consonant sounds, but not vowels.  Example: Some mammals are clammy the string was strong the lumpy bumpy road </vt:lpstr>
      <vt:lpstr>Assonance The use of similar vowel sounds within a word. Example: fleet feet sweep by sleeping geeks.  </vt:lpstr>
      <vt:lpstr>More terms…</vt:lpstr>
      <vt:lpstr>A sonnet is a poem consisting of three quatrains and a couplet , written in iambic pentameter.</vt:lpstr>
    </vt:vector>
  </TitlesOfParts>
  <Company>MHASD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Terms</dc:title>
  <dc:creator>MHASD</dc:creator>
  <cp:lastModifiedBy>juzwikcrystal</cp:lastModifiedBy>
  <cp:revision>85</cp:revision>
  <dcterms:created xsi:type="dcterms:W3CDTF">2011-12-12T23:59:32Z</dcterms:created>
  <dcterms:modified xsi:type="dcterms:W3CDTF">2017-04-07T13:03:14Z</dcterms:modified>
</cp:coreProperties>
</file>