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8" r:id="rId19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722D6415-36F5-401C-818A-CDFCE147CAF2}">
  <a:tblStyle styleId="{722D6415-36F5-401C-818A-CDFCE147CAF2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1F0EC"/>
          </a:solidFill>
        </a:fill>
      </a:tcStyle>
    </a:wholeTbl>
    <a:band1H>
      <a:tcTxStyle/>
      <a:tcStyle>
        <a:tcBdr/>
        <a:fill>
          <a:solidFill>
            <a:srgbClr val="E1E0D6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1E0D6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3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1126509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600"/>
              <a:buFont typeface="Cambria"/>
              <a:buNone/>
              <a:defRPr sz="6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 rot="5400000">
            <a:off x="4579937" y="2324100"/>
            <a:ext cx="5851525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Cambria"/>
              <a:buNone/>
              <a:defRPr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83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dt" idx="10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ftr" idx="11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Cambria"/>
              <a:buNone/>
              <a:defRPr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83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ambria"/>
              <a:buNone/>
              <a:defRPr sz="3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Cambria"/>
              <a:buNone/>
              <a:defRPr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365760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3"/>
          </p:nvPr>
        </p:nvSpPr>
        <p:spPr>
          <a:xfrm>
            <a:off x="4419600" y="1535113"/>
            <a:ext cx="365760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4"/>
          </p:nvPr>
        </p:nvSpPr>
        <p:spPr>
          <a:xfrm>
            <a:off x="4419600" y="2174875"/>
            <a:ext cx="365760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Cambria"/>
              <a:buNone/>
              <a:defRPr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Cambria"/>
              <a:buNone/>
              <a:defRPr sz="2200" b="1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04799" y="6096000"/>
            <a:ext cx="7772401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ctr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accent5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accent3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304800" y="381000"/>
            <a:ext cx="7772400" cy="4942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83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Cambria"/>
              <a:buNone/>
              <a:defRPr sz="2200" b="1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5" name="Shape 65"/>
          <p:cNvSpPr>
            <a:spLocks noGrp="1"/>
          </p:cNvSpPr>
          <p:nvPr>
            <p:ph type="pic" idx="2"/>
          </p:nvPr>
        </p:nvSpPr>
        <p:spPr>
          <a:xfrm>
            <a:off x="0" y="0"/>
            <a:ext cx="845820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01752" y="6096000"/>
            <a:ext cx="7772400" cy="612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ctr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accent5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accent3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Cambria"/>
              <a:buNone/>
              <a:defRPr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 rot="5400000">
            <a:off x="1866900" y="190500"/>
            <a:ext cx="4800600" cy="76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83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75000">
              <a:schemeClr val="lt1"/>
            </a:gs>
            <a:gs pos="100000">
              <a:srgbClr val="D8D8D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Cambria"/>
              <a:buNone/>
              <a:defRPr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83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Shape 9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10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ftr" idx="11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600"/>
              <a:buFont typeface="Cambria"/>
              <a:buNone/>
            </a:pPr>
            <a:r>
              <a:rPr lang="en-US" sz="6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The Epic of Gilgamesh</a:t>
            </a:r>
            <a:endParaRPr sz="6600" b="0" i="0" u="none" strike="noStrike" cap="none">
              <a:solidFill>
                <a:schemeClr val="dk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rPr>
              <a:t>Sumerian Legend</a:t>
            </a:r>
            <a:endParaRPr sz="2000" b="0" i="0" u="none" strike="noStrike" cap="none">
              <a:solidFill>
                <a:srgbClr val="8C8B8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Cambria"/>
              <a:buNone/>
            </a:pPr>
            <a:r>
              <a:rPr lang="en-US"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Anu	</a:t>
            </a:r>
            <a:endParaRPr sz="4600" b="0" i="0" u="none" strike="noStrike" cap="none">
              <a:solidFill>
                <a:schemeClr val="dk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Father of the sky</a:t>
            </a:r>
            <a:endParaRPr/>
          </a:p>
          <a:p>
            <a:pPr marL="114300" marR="0" lvl="0" indent="0" algn="ctr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Done with Gilgamesh’s crap</a:t>
            </a:r>
            <a:endParaRPr/>
          </a:p>
          <a:p>
            <a:pPr marL="114300" marR="0" lvl="0" indent="0" algn="ctr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Told Nintu to help</a:t>
            </a: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Cambria"/>
              <a:buNone/>
            </a:pPr>
            <a:r>
              <a:rPr lang="en-US"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Uruk</a:t>
            </a:r>
            <a:endParaRPr sz="4600" b="0" i="0" u="none" strike="noStrike" cap="none">
              <a:solidFill>
                <a:schemeClr val="dk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Yes, built by the gods</a:t>
            </a:r>
            <a:endParaRPr/>
          </a:p>
          <a:p>
            <a:pPr marL="114300" marR="0" lvl="0" indent="0" algn="ctr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Guarded by steaming iron rods</a:t>
            </a:r>
            <a:endParaRPr/>
          </a:p>
          <a:p>
            <a:pPr marL="114300" marR="0" lvl="0" indent="0" algn="ctr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Walls are strong</a:t>
            </a:r>
            <a:endParaRPr/>
          </a:p>
          <a:p>
            <a:pPr marL="114300" marR="0" lvl="0" indent="0" algn="ctr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0" indent="0" algn="ctr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Cambria"/>
              <a:buNone/>
            </a:pPr>
            <a:r>
              <a:rPr lang="en-US"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Gilgamesh</a:t>
            </a:r>
            <a:endParaRPr sz="4600" b="0" i="0" u="none" strike="noStrike" cap="none">
              <a:solidFill>
                <a:schemeClr val="dk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Arrogant god King</a:t>
            </a:r>
            <a:endParaRPr/>
          </a:p>
          <a:p>
            <a:pPr marL="11430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 is the best one ever</a:t>
            </a:r>
            <a:endParaRPr/>
          </a:p>
          <a:p>
            <a:pPr marL="11430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humility</a:t>
            </a:r>
            <a:endParaRPr/>
          </a:p>
          <a:p>
            <a:pPr marL="11430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rule over my realm</a:t>
            </a:r>
            <a:endParaRPr/>
          </a:p>
          <a:p>
            <a:pPr marL="11430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2/3 god yet I’m mortal</a:t>
            </a:r>
            <a:endParaRPr/>
          </a:p>
          <a:p>
            <a:pPr marL="11430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Many say I am arrogant</a:t>
            </a:r>
            <a:endParaRPr/>
          </a:p>
          <a:p>
            <a:pPr marL="11430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king of Uruk</a:t>
            </a: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He’s hated by his people</a:t>
            </a:r>
            <a:endParaRPr/>
          </a:p>
          <a:p>
            <a:pPr marL="11430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Taught humility</a:t>
            </a:r>
            <a:endParaRPr/>
          </a:p>
          <a:p>
            <a:pPr marL="11430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Cambria"/>
              <a:buNone/>
            </a:pPr>
            <a:r>
              <a:rPr lang="en-US"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Nintu</a:t>
            </a:r>
            <a:endParaRPr sz="4600" b="0" i="0" u="none" strike="noStrike" cap="none">
              <a:solidFill>
                <a:schemeClr val="dk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She creates humans</a:t>
            </a:r>
            <a:endParaRPr/>
          </a:p>
          <a:p>
            <a:pPr marL="11430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Mother goddess of the earth</a:t>
            </a:r>
            <a:endParaRPr/>
          </a:p>
          <a:p>
            <a:pPr marL="11430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Creates Enkidu</a:t>
            </a:r>
            <a:endParaRPr/>
          </a:p>
          <a:p>
            <a:pPr marL="11430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She made Enkidu</a:t>
            </a:r>
            <a:endParaRPr/>
          </a:p>
          <a:p>
            <a:pPr marL="11430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Trying to teach Gilgamesh </a:t>
            </a:r>
            <a:endParaRPr/>
          </a:p>
          <a:p>
            <a:pPr marL="11430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Made him out of clay</a:t>
            </a:r>
            <a:endParaRPr/>
          </a:p>
          <a:p>
            <a:pPr marL="11430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Making him a friend</a:t>
            </a:r>
            <a:endParaRPr/>
          </a:p>
          <a:p>
            <a:pPr marL="11430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 far more kind that he is</a:t>
            </a:r>
            <a:endParaRPr/>
          </a:p>
          <a:p>
            <a:pPr marL="11430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Hope he learns from him</a:t>
            </a: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Cambria"/>
              <a:buNone/>
            </a:pPr>
            <a:r>
              <a:rPr lang="en-US"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Enkidu</a:t>
            </a:r>
            <a:endParaRPr sz="4600" b="0" i="0" u="none" strike="noStrike" cap="none">
              <a:solidFill>
                <a:schemeClr val="dk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Strongest man alive</a:t>
            </a:r>
            <a:endParaRPr/>
          </a:p>
          <a:p>
            <a:pPr marL="11430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Created in god’s image</a:t>
            </a:r>
            <a:endParaRPr/>
          </a:p>
          <a:p>
            <a:pPr marL="11430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Opposite of king</a:t>
            </a:r>
            <a:endParaRPr/>
          </a:p>
          <a:p>
            <a:pPr marL="11430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 wild guy</a:t>
            </a:r>
            <a:endParaRPr/>
          </a:p>
          <a:p>
            <a:pPr marL="11430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 is not that civilized</a:t>
            </a:r>
            <a:endParaRPr/>
          </a:p>
          <a:p>
            <a:pPr marL="11430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But he is so nice</a:t>
            </a:r>
            <a:endParaRPr/>
          </a:p>
          <a:p>
            <a:pPr marL="11430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 born in the wild</a:t>
            </a:r>
            <a:endParaRPr/>
          </a:p>
          <a:p>
            <a:pPr marL="11430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Kind to all the animals</a:t>
            </a:r>
            <a:endParaRPr/>
          </a:p>
          <a:p>
            <a:pPr marL="11430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Changed by a priestess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Cambria"/>
              <a:buNone/>
            </a:pPr>
            <a:r>
              <a:rPr lang="en-US"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The Hunter</a:t>
            </a:r>
            <a:endParaRPr sz="4600" b="0" i="0" u="none" strike="noStrike" cap="none">
              <a:solidFill>
                <a:schemeClr val="dk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man act a fool</a:t>
            </a:r>
            <a:endParaRPr/>
          </a:p>
          <a:p>
            <a:pPr marL="11430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Practically animal</a:t>
            </a:r>
            <a:endParaRPr/>
          </a:p>
          <a:p>
            <a:pPr marL="11430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 tell Gilgamesh</a:t>
            </a:r>
            <a:endParaRPr/>
          </a:p>
          <a:p>
            <a:pPr marL="11430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Saw a wild man</a:t>
            </a:r>
            <a:endParaRPr/>
          </a:p>
          <a:p>
            <a:pPr marL="11430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Brought a priestess to help out</a:t>
            </a:r>
            <a:endParaRPr/>
          </a:p>
          <a:p>
            <a:pPr marL="11430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Must civilize him</a:t>
            </a:r>
            <a:endParaRPr/>
          </a:p>
          <a:p>
            <a:pPr marL="11430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curious man</a:t>
            </a:r>
            <a:endParaRPr/>
          </a:p>
          <a:p>
            <a:pPr marL="11430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 is scared of Enkidu</a:t>
            </a:r>
            <a:endParaRPr/>
          </a:p>
          <a:p>
            <a:pPr marL="11430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Helps Priestess tame him</a:t>
            </a: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Cambria"/>
              <a:buNone/>
            </a:pPr>
            <a:r>
              <a:rPr lang="en-US"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After Reading through Ch. 2</a:t>
            </a:r>
            <a:endParaRPr sz="4600" b="0" i="0" u="none" strike="noStrike" cap="none">
              <a:solidFill>
                <a:schemeClr val="dk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7620000" cy="53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88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endParaRPr sz="2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889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endParaRPr sz="2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889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endParaRPr sz="2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889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endParaRPr sz="2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889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endParaRPr sz="2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889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endParaRPr sz="2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889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endParaRPr sz="2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889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endParaRPr sz="2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0" indent="-4572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mbria"/>
              <a:buAutoNum type="arabicPeriod"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does Enkidu </a:t>
            </a:r>
            <a:r>
              <a:rPr lang="en-US" sz="22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gain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by becoming “civilized”?  What does he </a:t>
            </a:r>
            <a:r>
              <a:rPr lang="en-US" sz="22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lose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  Is his change for the better?  </a:t>
            </a:r>
            <a:endParaRPr dirty="0"/>
          </a:p>
          <a:p>
            <a:pPr marL="571500" marR="0" lvl="0" indent="-4572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mbria"/>
              <a:buAutoNum type="arabicPeriod"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Has Gilgamesh compromised anything yet?</a:t>
            </a:r>
            <a:endParaRPr dirty="0"/>
          </a:p>
          <a:p>
            <a:pPr marL="571500" marR="0" lvl="0" indent="-4572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mbria"/>
              <a:buAutoNum type="arabicPeriod"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role do dreams play in this chapter?  How did the Sumerians regard their dreams?</a:t>
            </a:r>
            <a:endParaRPr sz="2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889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endParaRPr sz="2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889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endParaRPr sz="2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889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endParaRPr sz="2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endParaRPr sz="2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84" name="Shape 184"/>
          <p:cNvGraphicFramePr/>
          <p:nvPr/>
        </p:nvGraphicFramePr>
        <p:xfrm>
          <a:off x="495300" y="1524000"/>
          <a:ext cx="7543800" cy="2662260"/>
        </p:xfrm>
        <a:graphic>
          <a:graphicData uri="http://schemas.openxmlformats.org/drawingml/2006/table">
            <a:tbl>
              <a:tblPr firstRow="1" bandRow="1">
                <a:noFill/>
                <a:tableStyleId>{722D6415-36F5-401C-818A-CDFCE147CAF2}</a:tableStyleId>
              </a:tblPr>
              <a:tblGrid>
                <a:gridCol w="3464000"/>
                <a:gridCol w="4079800"/>
              </a:tblGrid>
              <a:tr h="376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i="1" u="none" strike="noStrike" cap="none"/>
                        <a:t>Ancient Uruk</a:t>
                      </a:r>
                      <a:endParaRPr sz="1800" i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i="1"/>
                        <a:t>America Today</a:t>
                      </a:r>
                      <a:endParaRPr sz="1800" i="1"/>
                    </a:p>
                  </a:txBody>
                  <a:tcPr marL="91450" marR="91450" marT="45725" marB="45725"/>
                </a:tc>
              </a:tr>
              <a:tr h="1909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What does </a:t>
                      </a:r>
                      <a:r>
                        <a:rPr lang="en-US" sz="1800" b="1"/>
                        <a:t>being civilized </a:t>
                      </a:r>
                      <a:r>
                        <a:rPr lang="en-US" sz="1800"/>
                        <a:t>mean to the Ancient Sumerians?  How does one become civilized according to the text of </a:t>
                      </a:r>
                      <a:r>
                        <a:rPr lang="en-US" sz="1800" i="1"/>
                        <a:t>Gilgamesh</a:t>
                      </a:r>
                      <a:r>
                        <a:rPr lang="en-US" sz="1800"/>
                        <a:t>?</a:t>
                      </a:r>
                      <a:endParaRPr/>
                    </a:p>
                    <a:p>
                      <a:pPr marL="457200" marR="0" lvl="1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What does that tell us about the values of Sumerian society?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/>
                        <a:t>What does it mean to us </a:t>
                      </a:r>
                      <a:r>
                        <a:rPr lang="en-US" sz="1800" u="sng"/>
                        <a:t>today</a:t>
                      </a:r>
                      <a:r>
                        <a:rPr lang="en-US" sz="1800"/>
                        <a:t>?  How does one reach a “civilized” state?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Cambria"/>
              <a:buNone/>
            </a:pPr>
            <a:endParaRPr sz="4600" b="0" i="0" u="none" strike="noStrike" cap="none">
              <a:solidFill>
                <a:schemeClr val="dk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70"/>
              <a:buFont typeface="Arial"/>
              <a:buChar char="•"/>
            </a:pPr>
            <a:r>
              <a:rPr lang="en-US" sz="18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does </a:t>
            </a:r>
            <a:r>
              <a:rPr lang="en-US" sz="187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being civilized </a:t>
            </a:r>
            <a:r>
              <a:rPr lang="en-US" sz="18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mean to the Ancient Sumerians?  How does one become civilized according to the text of </a:t>
            </a:r>
            <a:r>
              <a:rPr lang="en-US" sz="187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Gilgamesh</a:t>
            </a:r>
            <a:r>
              <a:rPr lang="en-US" sz="18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/>
          </a:p>
          <a:p>
            <a:pPr marL="640080" marR="0" lvl="1" indent="-228600" algn="l" rtl="0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Char char="•"/>
            </a:pPr>
            <a:r>
              <a:rPr lang="en-US"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does that tell us about the values of Sumerian society? </a:t>
            </a:r>
            <a:endParaRPr/>
          </a:p>
          <a:p>
            <a:pPr marL="342900" marR="0" lvl="0" indent="-228600" algn="l" rtl="0">
              <a:lnSpc>
                <a:spcPct val="80000"/>
              </a:lnSpc>
              <a:spcBef>
                <a:spcPts val="374"/>
              </a:spcBef>
              <a:spcAft>
                <a:spcPts val="0"/>
              </a:spcAft>
              <a:buClr>
                <a:schemeClr val="accent1"/>
              </a:buClr>
              <a:buSzPts val="1870"/>
              <a:buFont typeface="Arial"/>
              <a:buChar char="•"/>
            </a:pPr>
            <a:r>
              <a:rPr lang="en-US" sz="18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does it mean to us </a:t>
            </a:r>
            <a:r>
              <a:rPr lang="en-US" sz="187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today</a:t>
            </a:r>
            <a:r>
              <a:rPr lang="en-US" sz="18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  How does one reach a “civilized” state? </a:t>
            </a:r>
            <a:endParaRPr/>
          </a:p>
          <a:p>
            <a:pPr marL="342900" marR="0" lvl="0" indent="-109854" algn="l" rtl="0">
              <a:lnSpc>
                <a:spcPct val="80000"/>
              </a:lnSpc>
              <a:spcBef>
                <a:spcPts val="374"/>
              </a:spcBef>
              <a:spcAft>
                <a:spcPts val="0"/>
              </a:spcAft>
              <a:buClr>
                <a:schemeClr val="accent1"/>
              </a:buClr>
              <a:buSzPts val="1870"/>
              <a:buFont typeface="Arial"/>
              <a:buNone/>
            </a:pPr>
            <a:endParaRPr sz="187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09854" algn="l" rtl="0">
              <a:lnSpc>
                <a:spcPct val="80000"/>
              </a:lnSpc>
              <a:spcBef>
                <a:spcPts val="374"/>
              </a:spcBef>
              <a:spcAft>
                <a:spcPts val="0"/>
              </a:spcAft>
              <a:buClr>
                <a:schemeClr val="accent1"/>
              </a:buClr>
              <a:buSzPts val="1870"/>
              <a:buFont typeface="Arial"/>
              <a:buNone/>
            </a:pPr>
            <a:endParaRPr sz="187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09854" algn="l" rtl="0">
              <a:lnSpc>
                <a:spcPct val="80000"/>
              </a:lnSpc>
              <a:spcBef>
                <a:spcPts val="374"/>
              </a:spcBef>
              <a:spcAft>
                <a:spcPts val="0"/>
              </a:spcAft>
              <a:buClr>
                <a:schemeClr val="accent1"/>
              </a:buClr>
              <a:buSzPts val="1870"/>
              <a:buFont typeface="Arial"/>
              <a:buNone/>
            </a:pPr>
            <a:endParaRPr sz="187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09854" algn="l" rtl="0">
              <a:lnSpc>
                <a:spcPct val="80000"/>
              </a:lnSpc>
              <a:spcBef>
                <a:spcPts val="374"/>
              </a:spcBef>
              <a:spcAft>
                <a:spcPts val="0"/>
              </a:spcAft>
              <a:buClr>
                <a:schemeClr val="accent1"/>
              </a:buClr>
              <a:buSzPts val="1870"/>
              <a:buFont typeface="Arial"/>
              <a:buNone/>
            </a:pPr>
            <a:endParaRPr sz="187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09854" algn="l" rtl="0">
              <a:lnSpc>
                <a:spcPct val="80000"/>
              </a:lnSpc>
              <a:spcBef>
                <a:spcPts val="374"/>
              </a:spcBef>
              <a:spcAft>
                <a:spcPts val="0"/>
              </a:spcAft>
              <a:buClr>
                <a:schemeClr val="accent1"/>
              </a:buClr>
              <a:buSzPts val="1870"/>
              <a:buFont typeface="Arial"/>
              <a:buNone/>
            </a:pPr>
            <a:endParaRPr sz="187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09854" algn="l" rtl="0">
              <a:lnSpc>
                <a:spcPct val="80000"/>
              </a:lnSpc>
              <a:spcBef>
                <a:spcPts val="374"/>
              </a:spcBef>
              <a:spcAft>
                <a:spcPts val="0"/>
              </a:spcAft>
              <a:buClr>
                <a:schemeClr val="accent1"/>
              </a:buClr>
              <a:buSzPts val="1870"/>
              <a:buFont typeface="Arial"/>
              <a:buNone/>
            </a:pPr>
            <a:endParaRPr sz="187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09854" algn="l" rtl="0">
              <a:lnSpc>
                <a:spcPct val="80000"/>
              </a:lnSpc>
              <a:spcBef>
                <a:spcPts val="374"/>
              </a:spcBef>
              <a:spcAft>
                <a:spcPts val="0"/>
              </a:spcAft>
              <a:buClr>
                <a:schemeClr val="accent1"/>
              </a:buClr>
              <a:buSzPts val="1870"/>
              <a:buFont typeface="Arial"/>
              <a:buNone/>
            </a:pPr>
            <a:endParaRPr sz="187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09854" algn="l" rtl="0">
              <a:lnSpc>
                <a:spcPct val="80000"/>
              </a:lnSpc>
              <a:spcBef>
                <a:spcPts val="374"/>
              </a:spcBef>
              <a:spcAft>
                <a:spcPts val="0"/>
              </a:spcAft>
              <a:buClr>
                <a:schemeClr val="accent1"/>
              </a:buClr>
              <a:buSzPts val="1870"/>
              <a:buFont typeface="Arial"/>
              <a:buNone/>
            </a:pPr>
            <a:endParaRPr sz="187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28600" algn="l" rtl="0">
              <a:lnSpc>
                <a:spcPct val="80000"/>
              </a:lnSpc>
              <a:spcBef>
                <a:spcPts val="374"/>
              </a:spcBef>
              <a:spcAft>
                <a:spcPts val="0"/>
              </a:spcAft>
              <a:buClr>
                <a:schemeClr val="accent1"/>
              </a:buClr>
              <a:buSzPts val="1870"/>
              <a:buFont typeface="Arial"/>
              <a:buChar char="•"/>
            </a:pPr>
            <a:r>
              <a:rPr lang="en-US" sz="18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does Enkidu </a:t>
            </a:r>
            <a:r>
              <a:rPr lang="en-US" sz="187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gain</a:t>
            </a:r>
            <a:r>
              <a:rPr lang="en-US" sz="18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by becoming “civilized”?  What does he </a:t>
            </a:r>
            <a:r>
              <a:rPr lang="en-US" sz="187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lose</a:t>
            </a:r>
            <a:r>
              <a:rPr lang="en-US" sz="18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  Is his change for the better?  </a:t>
            </a:r>
            <a:endParaRPr/>
          </a:p>
          <a:p>
            <a:pPr marL="342900" marR="0" lvl="0" indent="-228600" algn="l" rtl="0">
              <a:lnSpc>
                <a:spcPct val="80000"/>
              </a:lnSpc>
              <a:spcBef>
                <a:spcPts val="374"/>
              </a:spcBef>
              <a:spcAft>
                <a:spcPts val="0"/>
              </a:spcAft>
              <a:buClr>
                <a:schemeClr val="accent1"/>
              </a:buClr>
              <a:buSzPts val="1870"/>
              <a:buFont typeface="Arial"/>
              <a:buChar char="•"/>
            </a:pPr>
            <a:r>
              <a:rPr lang="en-US" sz="18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Has Gilgamesh compromised anything yet?</a:t>
            </a:r>
            <a:endParaRPr/>
          </a:p>
          <a:p>
            <a:pPr marL="342900" marR="0" lvl="0" indent="-228600" algn="l" rtl="0">
              <a:lnSpc>
                <a:spcPct val="80000"/>
              </a:lnSpc>
              <a:spcBef>
                <a:spcPts val="374"/>
              </a:spcBef>
              <a:spcAft>
                <a:spcPts val="0"/>
              </a:spcAft>
              <a:buClr>
                <a:schemeClr val="accent1"/>
              </a:buClr>
              <a:buSzPts val="1870"/>
              <a:buFont typeface="Arial"/>
              <a:buChar char="•"/>
            </a:pPr>
            <a:r>
              <a:rPr lang="en-US" sz="18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role do dreams play in this chapter?  How did the Sumerians regard their dreams?</a:t>
            </a:r>
            <a:endParaRPr/>
          </a:p>
          <a:p>
            <a:pPr marL="342900" marR="0" lvl="0" indent="-109854" algn="l" rtl="0">
              <a:lnSpc>
                <a:spcPct val="80000"/>
              </a:lnSpc>
              <a:spcBef>
                <a:spcPts val="374"/>
              </a:spcBef>
              <a:spcAft>
                <a:spcPts val="0"/>
              </a:spcAft>
              <a:buClr>
                <a:schemeClr val="accent1"/>
              </a:buClr>
              <a:buSzPts val="1870"/>
              <a:buFont typeface="Arial"/>
              <a:buNone/>
            </a:pPr>
            <a:endParaRPr sz="187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Shape 191"/>
          <p:cNvSpPr/>
          <p:nvPr/>
        </p:nvSpPr>
        <p:spPr>
          <a:xfrm>
            <a:off x="304800" y="1524000"/>
            <a:ext cx="7924800" cy="3429000"/>
          </a:xfrm>
          <a:prstGeom prst="rect">
            <a:avLst/>
          </a:prstGeom>
          <a:noFill/>
          <a:ln w="25400" cap="flat" cmpd="sng">
            <a:solidFill>
              <a:srgbClr val="7B785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92" name="Shape 192"/>
          <p:cNvGraphicFramePr/>
          <p:nvPr/>
        </p:nvGraphicFramePr>
        <p:xfrm>
          <a:off x="533400" y="2806426"/>
          <a:ext cx="7543800" cy="2103140"/>
        </p:xfrm>
        <a:graphic>
          <a:graphicData uri="http://schemas.openxmlformats.org/drawingml/2006/table">
            <a:tbl>
              <a:tblPr firstRow="1" bandRow="1">
                <a:noFill/>
                <a:tableStyleId>{722D6415-36F5-401C-818A-CDFCE147CAF2}</a:tableStyleId>
              </a:tblPr>
              <a:tblGrid>
                <a:gridCol w="3886200"/>
                <a:gridCol w="3657600"/>
              </a:tblGrid>
              <a:tr h="352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i="1"/>
                        <a:t>Ancient Uruk</a:t>
                      </a:r>
                      <a:endParaRPr sz="1800" i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i="1"/>
                        <a:t>America Today</a:t>
                      </a:r>
                      <a:endParaRPr sz="1800" i="1"/>
                    </a:p>
                  </a:txBody>
                  <a:tcPr marL="91450" marR="91450" marT="45725" marB="45725"/>
                </a:tc>
              </a:tr>
              <a:tr h="1719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Aggressive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Eat bread, drink beer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Sleep in bed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Men=strong, athletic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Women= perfumed, attractive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Oiled skin (like lotion), cut hair, clothing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Cambria"/>
              <a:buNone/>
            </a:pPr>
            <a:endParaRPr sz="4600" b="0" i="0" u="none" strike="noStrike" cap="none">
              <a:solidFill>
                <a:schemeClr val="dk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two major adventures (going to the Cedar Forest and the journey to see Utanapishtim)</a:t>
            </a:r>
            <a:endParaRPr/>
          </a:p>
          <a:p>
            <a:pPr marL="342900" marR="0" lvl="0" indent="-2286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two seductive women (Shamhat and Ishtar)</a:t>
            </a:r>
            <a:endParaRPr/>
          </a:p>
          <a:p>
            <a:pPr marL="342900" marR="0" lvl="0" indent="-2286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two serious monsters (Humbaba and the Bull of Heaven)</a:t>
            </a:r>
            <a:endParaRPr/>
          </a:p>
          <a:p>
            <a:pPr marL="342900" marR="0" lvl="0" indent="-2286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Two lions confronting Gilgamesh</a:t>
            </a: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286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two monsters (both Scorpion-beings) guarding ...</a:t>
            </a:r>
            <a:endParaRPr/>
          </a:p>
          <a:p>
            <a:pPr marL="342900" marR="0" lvl="0" indent="-2286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... the twin-peaked (that is two-peaked) mountain Mashu</a:t>
            </a: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286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two gods that champion our human heroes (Ea and Shamash)</a:t>
            </a:r>
            <a:endParaRPr/>
          </a:p>
          <a:p>
            <a:pPr marL="342900" marR="0" lvl="0" indent="-2286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two lost attempts at immortality (the failed no-sleeping test and the lost "stay young" plant)</a:t>
            </a:r>
            <a:endParaRPr/>
          </a:p>
          <a:p>
            <a:pPr marL="342900" marR="0" lvl="0" indent="-889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Cambria"/>
              <a:buNone/>
            </a:pPr>
            <a:r>
              <a:rPr lang="en-US"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Background</a:t>
            </a:r>
            <a:endParaRPr sz="4600" b="0" i="0" u="none" strike="noStrike" cap="none">
              <a:solidFill>
                <a:schemeClr val="dk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Written at least 1300 years before </a:t>
            </a:r>
            <a:r>
              <a:rPr lang="en-US" sz="2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Iliad.</a:t>
            </a:r>
            <a:endParaRPr/>
          </a:p>
          <a:p>
            <a:pPr marL="342900" marR="0" lvl="0" indent="-2286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Gilgamesh was believed to be the </a:t>
            </a:r>
            <a:r>
              <a:rPr lang="en-US" sz="22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fifth king of Uruk</a:t>
            </a: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 city in modern day Iraq. </a:t>
            </a:r>
            <a:endParaRPr/>
          </a:p>
          <a:p>
            <a:pPr marL="64008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Therefore, this epic is a </a:t>
            </a:r>
            <a:r>
              <a:rPr lang="en-US" sz="20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legend</a:t>
            </a:r>
            <a:endParaRPr/>
          </a:p>
          <a:p>
            <a:pPr marL="342900" marR="0" lvl="0" indent="-2286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Reigned sometime between 2700-2500 B.C.E.</a:t>
            </a:r>
            <a:endParaRPr/>
          </a:p>
          <a:p>
            <a:pPr marL="342900" marR="0" lvl="0" indent="-2286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Focuses on meaning of civility and the duality of man.</a:t>
            </a:r>
            <a:endParaRPr/>
          </a:p>
          <a:p>
            <a:pPr marL="342900" marR="0" lvl="0" indent="-2286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Includes flood story– very similar to Noah’s Ark</a:t>
            </a:r>
            <a:endParaRPr/>
          </a:p>
          <a:p>
            <a:pPr marL="64008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Tigris and Euphrates rivers often changed paths and wreaked havoc on farms and cities in the area.</a:t>
            </a:r>
            <a:endParaRPr/>
          </a:p>
          <a:p>
            <a:pPr marL="342900" marR="0" lvl="0" indent="-889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B4AE70"/>
              </a:buClr>
              <a:buSzPts val="4600"/>
              <a:buFont typeface="Cambria"/>
              <a:buNone/>
            </a:pPr>
            <a:r>
              <a:rPr lang="en-US" sz="4600" b="0" i="0" u="none" strike="noStrike" cap="none">
                <a:solidFill>
                  <a:srgbClr val="B4AE70"/>
                </a:solidFill>
                <a:latin typeface="Cambria"/>
                <a:ea typeface="Cambria"/>
                <a:cs typeface="Cambria"/>
                <a:sym typeface="Cambria"/>
              </a:rPr>
              <a:t>Uruk</a:t>
            </a:r>
            <a:endParaRPr sz="4600" b="0" i="0" u="none" strike="noStrike" cap="none">
              <a:solidFill>
                <a:srgbClr val="B4AE7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99" name="Shape 9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76400" y="1745672"/>
            <a:ext cx="4114800" cy="44276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Cambria"/>
              <a:buNone/>
            </a:pPr>
            <a:r>
              <a:rPr lang="en-US"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The Earliest Hero</a:t>
            </a:r>
            <a:endParaRPr sz="4600" b="0" i="0" u="none" strike="noStrike" cap="none">
              <a:solidFill>
                <a:schemeClr val="dk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Gilgamesh’s quest has an intellectual purpose</a:t>
            </a:r>
            <a:endParaRPr/>
          </a:p>
          <a:p>
            <a:pPr marL="64008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acquisition of knowledge</a:t>
            </a:r>
            <a:endParaRPr/>
          </a:p>
          <a:p>
            <a:pPr marL="64008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quest for immortality</a:t>
            </a:r>
            <a:endParaRPr/>
          </a:p>
          <a:p>
            <a: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4008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Born of a goddess and mortal</a:t>
            </a:r>
            <a:endParaRPr/>
          </a:p>
          <a:p>
            <a:pPr marL="64008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Never becomes immortal and </a:t>
            </a:r>
            <a:r>
              <a:rPr lang="en-US" sz="20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must deal with his despair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Cambria"/>
              <a:buNone/>
            </a:pPr>
            <a:r>
              <a:rPr lang="en-US"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Gilgamesh</a:t>
            </a:r>
            <a:endParaRPr sz="4600" b="0" i="0" u="none" strike="noStrike" cap="none">
              <a:solidFill>
                <a:schemeClr val="dk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 is arrogant</a:t>
            </a:r>
            <a:endParaRPr/>
          </a:p>
          <a:p>
            <a:pPr marL="114300" marR="0" lvl="0" indent="0" algn="ctr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powerful and mighty</a:t>
            </a:r>
            <a:endParaRPr/>
          </a:p>
          <a:p>
            <a:pPr marL="114300" marR="0" lvl="0" indent="0" algn="ctr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 is a bad king</a:t>
            </a:r>
            <a:endParaRPr/>
          </a:p>
          <a:p>
            <a:pPr marL="114300" marR="0" lvl="0" indent="0" algn="ctr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0" indent="0" algn="ctr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Gilgamesh is bad</a:t>
            </a:r>
            <a:endParaRPr/>
          </a:p>
          <a:p>
            <a:pPr marL="114300" marR="0" lvl="0" indent="0" algn="ctr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Nobody likes him at all</a:t>
            </a:r>
            <a:endParaRPr/>
          </a:p>
          <a:p>
            <a:pPr marL="114300" marR="0" lvl="0" indent="0" algn="ctr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Gods send Enkidu</a:t>
            </a: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Cambria"/>
              <a:buNone/>
            </a:pPr>
            <a:r>
              <a:rPr lang="en-US"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Nintu</a:t>
            </a:r>
            <a:endParaRPr sz="4600" b="0" i="0" u="none" strike="noStrike" cap="none">
              <a:solidFill>
                <a:schemeClr val="dk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 of clay, came men</a:t>
            </a:r>
            <a:endParaRPr/>
          </a:p>
          <a:p>
            <a:pPr marL="114300" marR="0" lvl="0" indent="0" algn="ctr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Enkidu is one of them</a:t>
            </a:r>
            <a:endParaRPr/>
          </a:p>
          <a:p>
            <a:pPr marL="114300" marR="0" lvl="0" indent="0" algn="ctr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Great Mother Goddess</a:t>
            </a:r>
            <a:endParaRPr/>
          </a:p>
          <a:p>
            <a:pPr marL="114300" marR="0" lvl="0" indent="0" algn="ctr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0" indent="0" algn="ctr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mother goddess </a:t>
            </a:r>
            <a:endParaRPr/>
          </a:p>
          <a:p>
            <a:pPr marL="114300" marR="0" lvl="0" indent="0" algn="ctr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Creates Enkidu from clay</a:t>
            </a:r>
            <a:endParaRPr/>
          </a:p>
          <a:p>
            <a:pPr marL="114300" marR="0" lvl="0" indent="0" algn="ctr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Mother of Ea</a:t>
            </a: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0" indent="0" algn="ctr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0" indent="0" algn="ctr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Cambria"/>
              <a:buNone/>
            </a:pPr>
            <a:r>
              <a:rPr lang="en-US"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Enkidu</a:t>
            </a:r>
            <a:endParaRPr sz="4600" b="0" i="0" u="none" strike="noStrike" cap="none">
              <a:solidFill>
                <a:schemeClr val="dk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Acts like a creature</a:t>
            </a:r>
            <a:endParaRPr/>
          </a:p>
          <a:p>
            <a:pPr marL="114300" marR="0" lvl="0" indent="0" algn="ctr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Grown in the wild grasslands</a:t>
            </a:r>
            <a:endParaRPr/>
          </a:p>
          <a:p>
            <a:pPr marL="114300" marR="0" lvl="0" indent="0" algn="ctr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Taught to act human</a:t>
            </a:r>
            <a:endParaRPr/>
          </a:p>
          <a:p>
            <a:pPr marL="114300" marR="0" lvl="0" indent="0" algn="ctr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0" indent="0" algn="ctr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Lived with animals</a:t>
            </a:r>
            <a:endParaRPr/>
          </a:p>
          <a:p>
            <a:pPr marL="114300" marR="0" lvl="0" indent="0" algn="ctr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Meets a priestess in the woods</a:t>
            </a:r>
            <a:endParaRPr/>
          </a:p>
          <a:p>
            <a:pPr marL="114300" marR="0" lvl="0" indent="0" algn="ctr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 is now human</a:t>
            </a:r>
            <a:endParaRPr/>
          </a:p>
          <a:p>
            <a:pPr marL="114300" marR="0" lvl="0" indent="0" algn="ctr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0" indent="0" algn="ctr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0" indent="0" algn="ctr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Cambria"/>
              <a:buNone/>
            </a:pPr>
            <a:r>
              <a:rPr lang="en-US"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Hunter</a:t>
            </a:r>
            <a:endParaRPr sz="4600" b="0" i="0" u="none" strike="noStrike" cap="none">
              <a:solidFill>
                <a:schemeClr val="dk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 feared Enkidu</a:t>
            </a:r>
            <a:endParaRPr/>
          </a:p>
          <a:p>
            <a:pPr marL="114300" marR="0" lvl="0" indent="0" algn="ctr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 wanted Enkidu gone </a:t>
            </a:r>
            <a:endParaRPr/>
          </a:p>
          <a:p>
            <a:pPr marL="114300" marR="0" lvl="0" indent="0" algn="ctr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Asked Dad for help</a:t>
            </a:r>
            <a:endParaRPr/>
          </a:p>
          <a:p>
            <a:pPr marL="114300" marR="0" lvl="0" indent="0" algn="ctr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0" indent="0" algn="ctr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Trapiing by the day</a:t>
            </a:r>
            <a:endParaRPr/>
          </a:p>
          <a:p>
            <a:pPr marL="114300" marR="0" lvl="0" indent="0" algn="ctr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Tell the priest about the beast</a:t>
            </a:r>
            <a:endParaRPr/>
          </a:p>
          <a:p>
            <a:pPr marL="114300" marR="0" lvl="0" indent="0" algn="ctr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He’ll show him the way</a:t>
            </a:r>
            <a:endParaRPr/>
          </a:p>
          <a:p>
            <a:pPr marL="114300" marR="0" lvl="0" indent="0" algn="ctr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0" indent="0" algn="ctr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0" indent="0" algn="ctr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0" indent="0" algn="ctr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Cambria"/>
              <a:buNone/>
            </a:pPr>
            <a:r>
              <a:rPr lang="en-US"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Priestess</a:t>
            </a:r>
            <a:endParaRPr sz="4600" b="0" i="0" u="none" strike="noStrike" cap="none">
              <a:solidFill>
                <a:schemeClr val="dk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Sent from the temple</a:t>
            </a:r>
            <a:endParaRPr/>
          </a:p>
          <a:p>
            <a:pPr marL="114300" marR="0" lvl="0" indent="0" algn="ctr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Enkidu’s fascination</a:t>
            </a:r>
            <a:endParaRPr/>
          </a:p>
          <a:p>
            <a:pPr marL="114300" marR="0" lvl="0" indent="0" algn="ctr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 is now human</a:t>
            </a:r>
            <a:endParaRPr/>
          </a:p>
          <a:p>
            <a:pPr marL="114300" marR="0" lvl="0" indent="0" algn="ctr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0" indent="0" algn="ctr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735</Words>
  <Application>Microsoft Office PowerPoint</Application>
  <PresentationFormat>On-screen Show (4:3)</PresentationFormat>
  <Paragraphs>162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Adjacency</vt:lpstr>
      <vt:lpstr>The Epic of Gilgamesh</vt:lpstr>
      <vt:lpstr>Background</vt:lpstr>
      <vt:lpstr>Uruk</vt:lpstr>
      <vt:lpstr>The Earliest Hero</vt:lpstr>
      <vt:lpstr>Gilgamesh</vt:lpstr>
      <vt:lpstr>Nintu</vt:lpstr>
      <vt:lpstr>Enkidu</vt:lpstr>
      <vt:lpstr>Hunter</vt:lpstr>
      <vt:lpstr>Priestess</vt:lpstr>
      <vt:lpstr>Anu </vt:lpstr>
      <vt:lpstr>Uruk</vt:lpstr>
      <vt:lpstr>Gilgamesh</vt:lpstr>
      <vt:lpstr>Nintu</vt:lpstr>
      <vt:lpstr>Enkidu</vt:lpstr>
      <vt:lpstr>The Hunter</vt:lpstr>
      <vt:lpstr>After Reading through Ch. 2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Epic of Gilgamesh</dc:title>
  <dc:creator>Crystal Juzwik</dc:creator>
  <cp:lastModifiedBy>juzwikcrystal</cp:lastModifiedBy>
  <cp:revision>1</cp:revision>
  <dcterms:modified xsi:type="dcterms:W3CDTF">2018-05-01T13:58:29Z</dcterms:modified>
</cp:coreProperties>
</file>